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slideLayouts/slideLayout1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media/image17.jpg" ContentType="image/jpg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6" r:id="rId2"/>
    <p:sldMasterId id="2147483740" r:id="rId3"/>
    <p:sldMasterId id="2147483796" r:id="rId4"/>
    <p:sldMasterId id="2147483919" r:id="rId5"/>
  </p:sldMasterIdLst>
  <p:notesMasterIdLst>
    <p:notesMasterId r:id="rId29"/>
  </p:notesMasterIdLst>
  <p:sldIdLst>
    <p:sldId id="264" r:id="rId6"/>
    <p:sldId id="259" r:id="rId7"/>
    <p:sldId id="4736" r:id="rId8"/>
    <p:sldId id="2147377994" r:id="rId9"/>
    <p:sldId id="2147377995" r:id="rId10"/>
    <p:sldId id="4707" r:id="rId11"/>
    <p:sldId id="4742" r:id="rId12"/>
    <p:sldId id="2147377984" r:id="rId13"/>
    <p:sldId id="2147377983" r:id="rId14"/>
    <p:sldId id="2147377981" r:id="rId15"/>
    <p:sldId id="2147377985" r:id="rId16"/>
    <p:sldId id="2147377986" r:id="rId17"/>
    <p:sldId id="4144" r:id="rId18"/>
    <p:sldId id="2147377956" r:id="rId19"/>
    <p:sldId id="2147377993" r:id="rId20"/>
    <p:sldId id="2147378000" r:id="rId21"/>
    <p:sldId id="2147377999" r:id="rId22"/>
    <p:sldId id="2147377998" r:id="rId23"/>
    <p:sldId id="2147377997" r:id="rId24"/>
    <p:sldId id="2147377996" r:id="rId25"/>
    <p:sldId id="2147377978" r:id="rId26"/>
    <p:sldId id="2147377991" r:id="rId27"/>
    <p:sldId id="198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0000"/>
    <a:srgbClr val="FF0000"/>
    <a:srgbClr val="677FA1"/>
    <a:srgbClr val="FFFFFF"/>
    <a:srgbClr val="0CF0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13" autoAdjust="0"/>
    <p:restoredTop sz="94612" autoAdjust="0"/>
  </p:normalViewPr>
  <p:slideViewPr>
    <p:cSldViewPr snapToGrid="0" showGuides="1">
      <p:cViewPr varScale="1">
        <p:scale>
          <a:sx n="98" d="100"/>
          <a:sy n="98" d="100"/>
        </p:scale>
        <p:origin x="928" y="192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A402R\Desktop\munca\Trends\Trends%202025_cu%20tineri\Confirmare%20trenduri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555555555555552E-2"/>
          <c:y val="8.3333333333333329E-2"/>
          <c:w val="0.93888888888888888"/>
          <c:h val="0.89814814814814814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7.8835347722684218E-2"/>
                  <c:y val="-2.6221309869231096E-4"/>
                </c:manualLayout>
              </c:layout>
              <c:tx>
                <c:strRef>
                  <c:f>Sheet1!$A$2</c:f>
                  <c:strCache>
                    <c:ptCount val="1"/>
                    <c:pt idx="0">
                      <c:v>Empathy</c:v>
                    </c:pt>
                  </c:strCache>
                </c:strRef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RO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{7C9A2E1B-133D-DF4C-9E5F-A8E5E58A23B4}</c15:txfldGUID>
                      <c15:f>Sheet1!$A$2</c15:f>
                      <c15:dlblFieldTableCache>
                        <c:ptCount val="1"/>
                        <c:pt idx="0">
                          <c:v>Empathy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0-0832-4A7C-B9D5-1F17205EDB3C}"/>
                </c:ext>
              </c:extLst>
            </c:dLbl>
            <c:dLbl>
              <c:idx val="1"/>
              <c:tx>
                <c:strRef>
                  <c:f>Sheet1!$A$3</c:f>
                  <c:strCache>
                    <c:ptCount val="1"/>
                    <c:pt idx="0">
                      <c:v>Dare vulnerability</c:v>
                    </c:pt>
                  </c:strCache>
                </c:strRef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{5EEAF767-1117-054C-8E1E-A8D459BB34EB}</c15:txfldGUID>
                      <c15:f>Sheet1!$A$3</c15:f>
                      <c15:dlblFieldTableCache>
                        <c:ptCount val="1"/>
                        <c:pt idx="0">
                          <c:v>Dare vulnerability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1-0832-4A7C-B9D5-1F17205EDB3C}"/>
                </c:ext>
              </c:extLst>
            </c:dLbl>
            <c:dLbl>
              <c:idx val="2"/>
              <c:layout>
                <c:manualLayout>
                  <c:x val="1.4560978142319147E-2"/>
                  <c:y val="1.2526213757648638E-2"/>
                </c:manualLayout>
              </c:layout>
              <c:tx>
                <c:strRef>
                  <c:f>Sheet1!$A$4</c:f>
                  <c:strCache>
                    <c:ptCount val="1"/>
                    <c:pt idx="0">
                      <c:v>Search for authenticity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{CC18D9CD-AEC7-084C-A8A0-FA5DC1A31F62}</c15:txfldGUID>
                      <c15:f>Sheet1!$A$4</c15:f>
                      <c15:dlblFieldTableCache>
                        <c:ptCount val="1"/>
                        <c:pt idx="0">
                          <c:v>Search for authenticity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2-0832-4A7C-B9D5-1F17205EDB3C}"/>
                </c:ext>
              </c:extLst>
            </c:dLbl>
            <c:dLbl>
              <c:idx val="3"/>
              <c:tx>
                <c:strRef>
                  <c:f>Sheet1!$A$5</c:f>
                  <c:strCache>
                    <c:ptCount val="1"/>
                    <c:pt idx="0">
                      <c:v>Mental wellness</c:v>
                    </c:pt>
                  </c:strCache>
                </c:strRef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RO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{564547EE-B430-574D-8084-C61361EC5BB3}</c15:txfldGUID>
                      <c15:f>Sheet1!$A$5</c15:f>
                      <c15:dlblFieldTableCache>
                        <c:ptCount val="1"/>
                        <c:pt idx="0">
                          <c:v>Mental wellness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3-0832-4A7C-B9D5-1F17205EDB3C}"/>
                </c:ext>
              </c:extLst>
            </c:dLbl>
            <c:dLbl>
              <c:idx val="4"/>
              <c:layout>
                <c:manualLayout>
                  <c:x val="-0.17697780697362758"/>
                  <c:y val="-2.6221309869226407E-4"/>
                </c:manualLayout>
              </c:layout>
              <c:tx>
                <c:strRef>
                  <c:f>Sheet1!$A$6</c:f>
                  <c:strCache>
                    <c:ptCount val="1"/>
                    <c:pt idx="0">
                      <c:v>Emotional independence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{4C8363D7-A4AD-0343-804B-56DCE1F0C3CB}</c15:txfldGUID>
                      <c15:f>Sheet1!$A$6</c15:f>
                      <c15:dlblFieldTableCache>
                        <c:ptCount val="1"/>
                        <c:pt idx="0">
                          <c:v>Emotional independence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4-0832-4A7C-B9D5-1F17205EDB3C}"/>
                </c:ext>
              </c:extLst>
            </c:dLbl>
            <c:dLbl>
              <c:idx val="5"/>
              <c:tx>
                <c:strRef>
                  <c:f>Sheet1!$A$7</c:f>
                  <c:strCache>
                    <c:ptCount val="1"/>
                    <c:pt idx="0">
                      <c:v>Tech diet</c:v>
                    </c:pt>
                  </c:strCache>
                </c:strRef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RO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{E8DE1625-1C86-DA4D-90C8-619322D958D3}</c15:txfldGUID>
                      <c15:f>Sheet1!$A$7</c15:f>
                      <c15:dlblFieldTableCache>
                        <c:ptCount val="1"/>
                        <c:pt idx="0">
                          <c:v>Tech diet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5-0832-4A7C-B9D5-1F17205EDB3C}"/>
                </c:ext>
              </c:extLst>
            </c:dLbl>
            <c:dLbl>
              <c:idx val="6"/>
              <c:tx>
                <c:strRef>
                  <c:f>Sheet1!$A$8</c:f>
                  <c:strCache>
                    <c:ptCount val="1"/>
                    <c:pt idx="0">
                      <c:v>Deeper Analysis</c:v>
                    </c:pt>
                  </c:strCache>
                </c:strRef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{1EF51AAF-CA36-6B4F-A740-0D6A377A713A}</c15:txfldGUID>
                      <c15:f>Sheet1!$A$8</c15:f>
                      <c15:dlblFieldTableCache>
                        <c:ptCount val="1"/>
                        <c:pt idx="0">
                          <c:v>Deeper Analysis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6-0832-4A7C-B9D5-1F17205EDB3C}"/>
                </c:ext>
              </c:extLst>
            </c:dLbl>
            <c:dLbl>
              <c:idx val="7"/>
              <c:layout>
                <c:manualLayout>
                  <c:x val="-1.8295990553379991E-3"/>
                  <c:y val="-2.0723696068837585E-2"/>
                </c:manualLayout>
              </c:layout>
              <c:tx>
                <c:strRef>
                  <c:f>Sheet1!$A$9</c:f>
                  <c:strCache>
                    <c:ptCount val="1"/>
                    <c:pt idx="0">
                      <c:v>Positive energy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{98423D65-F36C-324C-BCB8-CBFCA3A6F0A8}</c15:txfldGUID>
                      <c15:f>Sheet1!$A$9</c15:f>
                      <c15:dlblFieldTableCache>
                        <c:ptCount val="1"/>
                        <c:pt idx="0">
                          <c:v>Positive energy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7-0832-4A7C-B9D5-1F17205EDB3C}"/>
                </c:ext>
              </c:extLst>
            </c:dLbl>
            <c:dLbl>
              <c:idx val="8"/>
              <c:tx>
                <c:strRef>
                  <c:f>Sheet1!$A$10</c:f>
                  <c:strCache>
                    <c:ptCount val="1"/>
                    <c:pt idx="0">
                      <c:v>Conscious carpe diem</c:v>
                    </c:pt>
                  </c:strCache>
                </c:strRef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RO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{6D362A92-C967-824B-A0F2-CCF511459003}</c15:txfldGUID>
                      <c15:f>Sheet1!$A$10</c15:f>
                      <c15:dlblFieldTableCache>
                        <c:ptCount val="1"/>
                        <c:pt idx="0">
                          <c:v>Conscious carpe diem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8-0832-4A7C-B9D5-1F17205EDB3C}"/>
                </c:ext>
              </c:extLst>
            </c:dLbl>
            <c:dLbl>
              <c:idx val="9"/>
              <c:tx>
                <c:strRef>
                  <c:f>Sheet1!$A$11</c:f>
                  <c:strCache>
                    <c:ptCount val="1"/>
                    <c:pt idx="0">
                      <c:v>Sustainability</c:v>
                    </c:pt>
                  </c:strCache>
                </c:strRef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RO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{F6CE8F94-A4D0-1145-9932-5AD9D4E63213}</c15:txfldGUID>
                      <c15:f>Sheet1!$A$11</c15:f>
                      <c15:dlblFieldTableCache>
                        <c:ptCount val="1"/>
                        <c:pt idx="0">
                          <c:v>Sustainability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9-0832-4A7C-B9D5-1F17205EDB3C}"/>
                </c:ext>
              </c:extLst>
            </c:dLbl>
            <c:dLbl>
              <c:idx val="10"/>
              <c:layout>
                <c:manualLayout>
                  <c:x val="-7.060605002636558E-2"/>
                  <c:y val="-2.6221309869221723E-4"/>
                </c:manualLayout>
              </c:layout>
              <c:tx>
                <c:strRef>
                  <c:f>Sheet1!$A$12</c:f>
                  <c:strCache>
                    <c:ptCount val="1"/>
                    <c:pt idx="0">
                      <c:v>Go local</c:v>
                    </c:pt>
                  </c:strCache>
                </c:strRef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RO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{8FE0C882-A567-954F-8862-3FA8BAD3160A}</c15:txfldGUID>
                      <c15:f>Sheet1!$A$12</c15:f>
                      <c15:dlblFieldTableCache>
                        <c:ptCount val="1"/>
                        <c:pt idx="0">
                          <c:v>Go local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A-0832-4A7C-B9D5-1F17205EDB3C}"/>
                </c:ext>
              </c:extLst>
            </c:dLbl>
            <c:dLbl>
              <c:idx val="11"/>
              <c:tx>
                <c:strRef>
                  <c:f>Sheet1!$A$13</c:f>
                  <c:strCache>
                    <c:ptCount val="1"/>
                    <c:pt idx="0">
                      <c:v>Social utility</c:v>
                    </c:pt>
                  </c:strCache>
                </c:strRef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RO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{C8F95709-70DA-FD47-90C9-774D1245EEF2}</c15:txfldGUID>
                      <c15:f>Sheet1!$A$13</c15:f>
                      <c15:dlblFieldTableCache>
                        <c:ptCount val="1"/>
                        <c:pt idx="0">
                          <c:v>Social utility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B-0832-4A7C-B9D5-1F17205EDB3C}"/>
                </c:ext>
              </c:extLst>
            </c:dLbl>
            <c:dLbl>
              <c:idx val="12"/>
              <c:layout>
                <c:manualLayout>
                  <c:x val="-1.7111660454074661E-2"/>
                  <c:y val="-2.8396752182642145E-2"/>
                </c:manualLayout>
              </c:layout>
              <c:tx>
                <c:strRef>
                  <c:f>Sheet1!$A$14</c:f>
                  <c:strCache>
                    <c:ptCount val="1"/>
                    <c:pt idx="0">
                      <c:v>Power to the people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{24EAE422-2770-7E4A-9072-F1CDB14AFD1F}</c15:txfldGUID>
                      <c15:f>Sheet1!$A$14</c15:f>
                      <c15:dlblFieldTableCache>
                        <c:ptCount val="1"/>
                        <c:pt idx="0">
                          <c:v>Power to the people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C-0832-4A7C-B9D5-1F17205EDB3C}"/>
                </c:ext>
              </c:extLst>
            </c:dLbl>
            <c:dLbl>
              <c:idx val="13"/>
              <c:tx>
                <c:strRef>
                  <c:f>Sheet1!$A$15</c:f>
                  <c:strCache>
                    <c:ptCount val="1"/>
                    <c:pt idx="0">
                      <c:v>Embrace diversity</c:v>
                    </c:pt>
                  </c:strCache>
                </c:strRef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RO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{073A08D5-3DB9-704D-8F57-8700DBFA7DBF}</c15:txfldGUID>
                      <c15:f>Sheet1!$A$15</c15:f>
                      <c15:dlblFieldTableCache>
                        <c:ptCount val="1"/>
                        <c:pt idx="0">
                          <c:v>Embrace diversity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D-0832-4A7C-B9D5-1F17205EDB3C}"/>
                </c:ext>
              </c:extLst>
            </c:dLbl>
            <c:dLbl>
              <c:idx val="14"/>
              <c:layout>
                <c:manualLayout>
                  <c:x val="-7.3720650629062016E-3"/>
                  <c:y val="-2.6221309869224065E-4"/>
                </c:manualLayout>
              </c:layout>
              <c:tx>
                <c:strRef>
                  <c:f>Sheet1!$A$16</c:f>
                  <c:strCache>
                    <c:ptCount val="1"/>
                    <c:pt idx="0">
                      <c:v>Smart living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{9D120410-E985-E04B-9CDF-7C6C162D475F}</c15:txfldGUID>
                      <c15:f>Sheet1!$A$16</c15:f>
                      <c15:dlblFieldTableCache>
                        <c:ptCount val="1"/>
                        <c:pt idx="0">
                          <c:v>Smart living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E-0832-4A7C-B9D5-1F17205EDB3C}"/>
                </c:ext>
              </c:extLst>
            </c:dLbl>
            <c:dLbl>
              <c:idx val="15"/>
              <c:layout>
                <c:manualLayout>
                  <c:x val="-7.8440796996985446E-2"/>
                  <c:y val="-2.3281381440105779E-2"/>
                </c:manualLayout>
              </c:layout>
              <c:tx>
                <c:strRef>
                  <c:f>Sheet1!$A$17</c:f>
                  <c:strCache>
                    <c:ptCount val="1"/>
                    <c:pt idx="0">
                      <c:v>Prosumer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{7666271C-BCA9-274A-80B3-73B45B42D0F5}</c15:txfldGUID>
                      <c15:f>Sheet1!$A$17</c15:f>
                      <c15:dlblFieldTableCache>
                        <c:ptCount val="1"/>
                        <c:pt idx="0">
                          <c:v>Prosumer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F-0832-4A7C-B9D5-1F17205EDB3C}"/>
                </c:ext>
              </c:extLst>
            </c:dLbl>
            <c:dLbl>
              <c:idx val="16"/>
              <c:tx>
                <c:strRef>
                  <c:f>Sheet1!$A$18</c:f>
                  <c:strCache>
                    <c:ptCount val="1"/>
                    <c:pt idx="0">
                      <c:v>Spirituality</c:v>
                    </c:pt>
                  </c:strCache>
                </c:strRef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RO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{C6FE0555-AADD-E84F-A2C5-8B61492C51E9}</c15:txfldGUID>
                      <c15:f>Sheet1!$A$18</c15:f>
                      <c15:dlblFieldTableCache>
                        <c:ptCount val="1"/>
                        <c:pt idx="0">
                          <c:v>Spirituality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0-0832-4A7C-B9D5-1F17205EDB3C}"/>
                </c:ext>
              </c:extLst>
            </c:dLbl>
            <c:dLbl>
              <c:idx val="17"/>
              <c:layout>
                <c:manualLayout>
                  <c:x val="-7.6123884860336164E-3"/>
                  <c:y val="-1.5608325326301289E-2"/>
                </c:manualLayout>
              </c:layout>
              <c:tx>
                <c:strRef>
                  <c:f>Sheet1!$A$19</c:f>
                  <c:strCache>
                    <c:ptCount val="1"/>
                    <c:pt idx="0">
                      <c:v>Permacrisis</c:v>
                    </c:pt>
                  </c:strCache>
                </c:strRef>
              </c:tx>
              <c:spPr>
                <a:solidFill>
                  <a:schemeClr val="bg1">
                    <a:lumMod val="85000"/>
                  </a:scheme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RO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{6C0FB1FE-6FD7-6C4C-9AB0-736D76F7E4A0}</c15:txfldGUID>
                      <c15:f>Sheet1!$A$19</c15:f>
                      <c15:dlblFieldTableCache>
                        <c:ptCount val="1"/>
                        <c:pt idx="0">
                          <c:v>Permacrisis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1-0832-4A7C-B9D5-1F17205EDB3C}"/>
                </c:ext>
              </c:extLst>
            </c:dLbl>
            <c:dLbl>
              <c:idx val="18"/>
              <c:tx>
                <c:strRef>
                  <c:f>Sheet1!$A$20</c:f>
                  <c:strCache>
                    <c:ptCount val="1"/>
                    <c:pt idx="0">
                      <c:v>Fluidity</c:v>
                    </c:pt>
                  </c:strCache>
                </c:strRef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{7BE3F0AB-6CAA-524B-AEFF-D353769CD9DE}</c15:txfldGUID>
                      <c15:f>Sheet1!$A$20</c15:f>
                      <c15:dlblFieldTableCache>
                        <c:ptCount val="1"/>
                        <c:pt idx="0">
                          <c:v>Fluidity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2-0832-4A7C-B9D5-1F17205EDB3C}"/>
                </c:ext>
              </c:extLst>
            </c:dLbl>
            <c:dLbl>
              <c:idx val="19"/>
              <c:layout>
                <c:manualLayout>
                  <c:x val="-5.3021425844405777E-3"/>
                  <c:y val="2.2954722725759538E-3"/>
                </c:manualLayout>
              </c:layout>
              <c:tx>
                <c:strRef>
                  <c:f>Sheet1!$A$21</c:f>
                  <c:strCache>
                    <c:ptCount val="1"/>
                    <c:pt idx="0">
                      <c:v>Slow living and working</c:v>
                    </c:pt>
                  </c:strCache>
                </c:strRef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RO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{0ED06C4A-2336-3C4A-B543-A9018AD89F21}</c15:txfldGUID>
                      <c15:f>Sheet1!$A$21</c15:f>
                      <c15:dlblFieldTableCache>
                        <c:ptCount val="1"/>
                        <c:pt idx="0">
                          <c:v>Slow living and working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3-0832-4A7C-B9D5-1F17205EDB3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R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Sheet1!$B$2:$B$21</c:f>
              <c:numCache>
                <c:formatCode>0%</c:formatCode>
                <c:ptCount val="20"/>
                <c:pt idx="0">
                  <c:v>0.29499999999999998</c:v>
                </c:pt>
                <c:pt idx="1">
                  <c:v>0.28000000000000003</c:v>
                </c:pt>
                <c:pt idx="2">
                  <c:v>0.30499999999999999</c:v>
                </c:pt>
                <c:pt idx="3">
                  <c:v>0.27699999999999997</c:v>
                </c:pt>
                <c:pt idx="4">
                  <c:v>0.27899999999999997</c:v>
                </c:pt>
                <c:pt idx="5">
                  <c:v>0.18100000000000002</c:v>
                </c:pt>
                <c:pt idx="6">
                  <c:v>0.36499999999999999</c:v>
                </c:pt>
                <c:pt idx="7">
                  <c:v>0.317</c:v>
                </c:pt>
                <c:pt idx="8">
                  <c:v>0.22699999999999998</c:v>
                </c:pt>
                <c:pt idx="9">
                  <c:v>0.17600000000000002</c:v>
                </c:pt>
                <c:pt idx="10">
                  <c:v>0.28899999999999998</c:v>
                </c:pt>
                <c:pt idx="11">
                  <c:v>0.17</c:v>
                </c:pt>
                <c:pt idx="12">
                  <c:v>0.30599999999999999</c:v>
                </c:pt>
                <c:pt idx="13">
                  <c:v>0.23199999999999998</c:v>
                </c:pt>
                <c:pt idx="14">
                  <c:v>0.3</c:v>
                </c:pt>
                <c:pt idx="15">
                  <c:v>0.26400000000000001</c:v>
                </c:pt>
                <c:pt idx="16">
                  <c:v>0.19399999999999998</c:v>
                </c:pt>
                <c:pt idx="17">
                  <c:v>0.30199999999999999</c:v>
                </c:pt>
                <c:pt idx="18">
                  <c:v>0.25700000000000001</c:v>
                </c:pt>
                <c:pt idx="19">
                  <c:v>0.21899999999999997</c:v>
                </c:pt>
              </c:numCache>
            </c:numRef>
          </c:xVal>
          <c:yVal>
            <c:numRef>
              <c:f>Sheet1!$C$2:$C$21</c:f>
              <c:numCache>
                <c:formatCode>0%</c:formatCode>
                <c:ptCount val="20"/>
                <c:pt idx="0">
                  <c:v>0.48200000000000004</c:v>
                </c:pt>
                <c:pt idx="1">
                  <c:v>0.60599999999999998</c:v>
                </c:pt>
                <c:pt idx="2">
                  <c:v>0.56600000000000006</c:v>
                </c:pt>
                <c:pt idx="3">
                  <c:v>0.57499999999999996</c:v>
                </c:pt>
                <c:pt idx="4">
                  <c:v>0.60499999999999998</c:v>
                </c:pt>
                <c:pt idx="5">
                  <c:v>0.55000000000000004</c:v>
                </c:pt>
                <c:pt idx="6">
                  <c:v>0.54400000000000004</c:v>
                </c:pt>
                <c:pt idx="7">
                  <c:v>0.56899999999999995</c:v>
                </c:pt>
                <c:pt idx="8">
                  <c:v>0.57999999999999996</c:v>
                </c:pt>
                <c:pt idx="9">
                  <c:v>0.53100000000000003</c:v>
                </c:pt>
                <c:pt idx="10">
                  <c:v>0.49099999999999999</c:v>
                </c:pt>
                <c:pt idx="11">
                  <c:v>0.51100000000000001</c:v>
                </c:pt>
                <c:pt idx="12">
                  <c:v>0.60199999999999998</c:v>
                </c:pt>
                <c:pt idx="13">
                  <c:v>0.48899999999999999</c:v>
                </c:pt>
                <c:pt idx="14">
                  <c:v>0.64300000000000002</c:v>
                </c:pt>
                <c:pt idx="15">
                  <c:v>0.627</c:v>
                </c:pt>
                <c:pt idx="16">
                  <c:v>0.47100000000000003</c:v>
                </c:pt>
                <c:pt idx="17">
                  <c:v>0.54299999999999993</c:v>
                </c:pt>
                <c:pt idx="18">
                  <c:v>0.65799999999999992</c:v>
                </c:pt>
                <c:pt idx="19">
                  <c:v>0.55399999999999994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4-0832-4A7C-B9D5-1F17205EDB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93170416"/>
        <c:axId val="693171136"/>
      </c:scatterChart>
      <c:valAx>
        <c:axId val="693170416"/>
        <c:scaling>
          <c:orientation val="minMax"/>
          <c:min val="0.17"/>
        </c:scaling>
        <c:delete val="0"/>
        <c:axPos val="b"/>
        <c:numFmt formatCode="0%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RO"/>
          </a:p>
        </c:txPr>
        <c:crossAx val="693171136"/>
        <c:crossesAt val="0.59980000000000011"/>
        <c:crossBetween val="midCat"/>
      </c:valAx>
      <c:valAx>
        <c:axId val="693171136"/>
        <c:scaling>
          <c:orientation val="minMax"/>
          <c:max val="0.70000000000000007"/>
          <c:min val="0.45"/>
        </c:scaling>
        <c:delete val="0"/>
        <c:axPos val="l"/>
        <c:numFmt formatCode="0%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RO"/>
          </a:p>
        </c:txPr>
        <c:crossAx val="693170416"/>
        <c:crossesAt val="0.29870000000000002"/>
        <c:crossBetween val="midCat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R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R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5C313D-5A07-1F45-8088-DA9BA08AF8F2}" type="datetimeFigureOut">
              <a:rPr lang="en-RO" smtClean="0"/>
              <a:t>08.06.2026</a:t>
            </a:fld>
            <a:endParaRPr lang="en-R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R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D1D206-C41D-A94A-B64F-C72FCFBEDCE2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2456468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sv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B9C65-5DA9-7D02-FB39-0B3FE11000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35556" y="1767007"/>
            <a:ext cx="6818244" cy="1661993"/>
          </a:xfrm>
        </p:spPr>
        <p:txBody>
          <a:bodyPr wrap="square" lIns="0" tIns="0" rIns="0" bIns="0" anchor="b">
            <a:sp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2C4B68-776D-1D4C-8D60-9EA41D56BA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1" y="3429000"/>
            <a:ext cx="5257800" cy="424732"/>
          </a:xfrm>
        </p:spPr>
        <p:txBody>
          <a:bodyPr>
            <a:sp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74752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AFCFC6-6BCF-7796-7B5F-F184E9945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0E1D8-ACE4-4224-AE02-8E68E333BF95}" type="datetimeFigureOut">
              <a:rPr lang="en-US" smtClean="0"/>
              <a:t>6/8/26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992B6E-9C6F-09BF-AA3F-847E4BEA6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126E78-C612-128E-AEC1-84C8D0351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2F68D-5214-465B-8A43-90587ED2F9D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6DB6568-41A5-A33B-3635-D979D8E239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114553"/>
            <a:ext cx="1594436" cy="67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887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AFCFC6-6BCF-7796-7B5F-F184E9945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C0E1D8-ACE4-4224-AE02-8E68E333BF9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992B6E-9C6F-09BF-AA3F-847E4BEA6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126E78-C612-128E-AEC1-84C8D0351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22F68D-5214-465B-8A43-90587ED2F9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6DB6568-41A5-A33B-3635-D979D8E239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114553"/>
            <a:ext cx="1594436" cy="67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660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F87DBEB7-B42D-13F2-4AFC-92A0407980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2422914"/>
            <a:ext cx="4872266" cy="39425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9B9C65-5DA9-7D02-FB39-0B3FE11000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916183"/>
            <a:ext cx="2269435" cy="789664"/>
          </a:xfrm>
        </p:spPr>
        <p:txBody>
          <a:bodyPr anchor="b"/>
          <a:lstStyle>
            <a:lvl1pPr algn="l">
              <a:defRPr sz="2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2C4B68-776D-1D4C-8D60-9EA41D56BA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705847"/>
            <a:ext cx="2859157" cy="498598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1800">
                <a:solidFill>
                  <a:srgbClr val="FF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359915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AFCFC6-6BCF-7796-7B5F-F184E9945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0E1D8-ACE4-4224-AE02-8E68E333BF95}" type="datetimeFigureOut">
              <a:rPr lang="en-US" smtClean="0"/>
              <a:t>6/8/26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992B6E-9C6F-09BF-AA3F-847E4BEA6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126E78-C612-128E-AEC1-84C8D0351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2F68D-5214-465B-8A43-90587ED2F9D8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6DB6568-41A5-A33B-3635-D979D8E239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114553"/>
            <a:ext cx="1594436" cy="67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722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4777DD-F7E9-649C-2FCC-F2FF76DE04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5905" y="0"/>
            <a:ext cx="1111624" cy="1164004"/>
          </a:xfrm>
          <a:prstGeom prst="rect">
            <a:avLst/>
          </a:prstGeom>
        </p:spPr>
      </p:pic>
      <p:pic>
        <p:nvPicPr>
          <p:cNvPr id="2" name="Picture 1" descr="logo-H.png">
            <a:extLst>
              <a:ext uri="{FF2B5EF4-FFF2-40B4-BE49-F238E27FC236}">
                <a16:creationId xmlns:a16="http://schemas.microsoft.com/office/drawing/2014/main" id="{5A64248B-8869-A2B3-0EB4-661E5A14CFE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2729"/>
            <a:ext cx="2150031" cy="119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30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FE672-7AD1-BB7D-E3EB-8FB4D7131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39CCD-519E-4C9A-5158-BF7D8E6492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5A2A7D-F0C9-8F3A-744C-4C77544DA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4E333-A27F-3A4E-B840-7C821389C5AA}" type="datetimeFigureOut">
              <a:rPr lang="en-RO" smtClean="0"/>
              <a:t>08.06.2026</a:t>
            </a:fld>
            <a:endParaRPr lang="en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6ADF92-3761-17A1-8438-1BEE76CAA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C44C7B-B370-315C-A291-8DB42C138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AAB28-17AE-8B4A-B81F-AED254F098DE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179168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B9C65-5DA9-7D02-FB39-0B3FE11000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35556" y="1767007"/>
            <a:ext cx="6818244" cy="1661993"/>
          </a:xfrm>
        </p:spPr>
        <p:txBody>
          <a:bodyPr wrap="square" lIns="0" tIns="0" rIns="0" bIns="0" anchor="b">
            <a:sp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2C4B68-776D-1D4C-8D60-9EA41D56BA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1" y="3429000"/>
            <a:ext cx="5257800" cy="424732"/>
          </a:xfrm>
        </p:spPr>
        <p:txBody>
          <a:bodyPr>
            <a:sp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56158BC-6B01-159D-083F-CE1070FD15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72481" y="5835825"/>
            <a:ext cx="1481319" cy="52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574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696685EF-4F3C-7C90-A81F-1DE6C46663F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19734" y="2544417"/>
            <a:ext cx="4872266" cy="39425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9B9C65-5DA9-7D02-FB39-0B3FE11000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98726" y="3815598"/>
            <a:ext cx="2655073" cy="700080"/>
          </a:xfrm>
        </p:spPr>
        <p:txBody>
          <a:bodyPr anchor="b"/>
          <a:lstStyle>
            <a:lvl1pPr algn="r">
              <a:defRPr sz="2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2C4B68-776D-1D4C-8D60-9EA41D56BA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98726" y="4515678"/>
            <a:ext cx="2655074" cy="498598"/>
          </a:xfrm>
        </p:spPr>
        <p:txBody>
          <a:bodyPr wrap="square" lIns="0" tIns="0" rIns="0" bIns="0">
            <a:spAutoFit/>
          </a:bodyPr>
          <a:lstStyle>
            <a:lvl1pPr marL="0" indent="0" algn="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582961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A6D46106-C40D-3193-07B3-286B2701181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19734" y="0"/>
            <a:ext cx="4872266" cy="394252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10C7BDE-2649-383A-0D53-BBD6514A23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39500" y="1298540"/>
            <a:ext cx="2655073" cy="700080"/>
          </a:xfrm>
        </p:spPr>
        <p:txBody>
          <a:bodyPr anchor="b"/>
          <a:lstStyle>
            <a:lvl1pPr algn="r">
              <a:defRPr sz="2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51995099-29D3-55BC-4439-DB1690088E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39500" y="1998620"/>
            <a:ext cx="2655074" cy="498598"/>
          </a:xfrm>
        </p:spPr>
        <p:txBody>
          <a:bodyPr wrap="square" lIns="0" tIns="0" rIns="0" bIns="0">
            <a:spAutoFit/>
          </a:bodyPr>
          <a:lstStyle>
            <a:lvl1pPr marL="0" indent="0" algn="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547553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6/8/26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7233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0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B78897-A6A3-05AD-8800-50A70B0CA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3660"/>
            <a:ext cx="10515600" cy="609398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B3D951-29F9-E965-3C7E-DAB3C750AD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A0F1E-A45C-59DA-E19E-BF7D5F8FE6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52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C0E1D8-ACE4-4224-AE02-8E68E333BF95}" type="datetimeFigureOut">
              <a:rPr lang="en-US" smtClean="0"/>
              <a:t>6/8/26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3768B4-3779-B022-32FC-9D79943613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7159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9B25C3-9D51-4DA0-679A-B428EB9374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4870" y="6356350"/>
            <a:ext cx="7189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22F68D-5214-465B-8A43-90587ED2F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278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7" r:id="rId2"/>
    <p:sldLayoutId id="2147483655" r:id="rId3"/>
    <p:sldLayoutId id="2147483963" r:id="rId4"/>
    <p:sldLayoutId id="2147483964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88" userDrawn="1">
          <p15:clr>
            <a:srgbClr val="F26B43"/>
          </p15:clr>
        </p15:guide>
        <p15:guide id="2" pos="528" userDrawn="1">
          <p15:clr>
            <a:srgbClr val="F26B43"/>
          </p15:clr>
        </p15:guide>
        <p15:guide id="3" orient="horz" pos="504" userDrawn="1">
          <p15:clr>
            <a:srgbClr val="F26B43"/>
          </p15:clr>
        </p15:guide>
        <p15:guide id="4" pos="715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B78897-A6A3-05AD-8800-50A70B0CA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3660"/>
            <a:ext cx="10515600" cy="609398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B3D951-29F9-E965-3C7E-DAB3C750AD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A0F1E-A45C-59DA-E19E-BF7D5F8FE6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52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C0E1D8-ACE4-4224-AE02-8E68E333BF9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3768B4-3779-B022-32FC-9D79943613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7159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9B25C3-9D51-4DA0-679A-B428EB9374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4870" y="6356350"/>
            <a:ext cx="7189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22F68D-5214-465B-8A43-90587ED2F9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569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93" r:id="rId2"/>
    <p:sldLayoutId id="214748369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88">
          <p15:clr>
            <a:srgbClr val="F26B43"/>
          </p15:clr>
        </p15:guide>
        <p15:guide id="2" pos="528">
          <p15:clr>
            <a:srgbClr val="F26B43"/>
          </p15:clr>
        </p15:guide>
        <p15:guide id="3" orient="horz" pos="504">
          <p15:clr>
            <a:srgbClr val="F26B43"/>
          </p15:clr>
        </p15:guide>
        <p15:guide id="4" pos="715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114288"/>
            <a:ext cx="1597152" cy="67970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76481" y="131283"/>
            <a:ext cx="9146316" cy="1150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36236" y="1906524"/>
            <a:ext cx="5563870" cy="42043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6/8/26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9792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B78897-A6A3-05AD-8800-50A70B0CA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3660"/>
            <a:ext cx="10515600" cy="609398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B3D951-29F9-E965-3C7E-DAB3C750AD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A0F1E-A45C-59DA-E19E-BF7D5F8FE6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52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C0E1D8-ACE4-4224-AE02-8E68E333BF95}" type="datetimeFigureOut">
              <a:rPr lang="en-US" smtClean="0"/>
              <a:t>6/8/26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3768B4-3779-B022-32FC-9D79943613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7159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9B25C3-9D51-4DA0-679A-B428EB9374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4870" y="6356350"/>
            <a:ext cx="7189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22F68D-5214-465B-8A43-90587ED2F9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703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88">
          <p15:clr>
            <a:srgbClr val="F26B43"/>
          </p15:clr>
        </p15:guide>
        <p15:guide id="2" pos="528">
          <p15:clr>
            <a:srgbClr val="F26B43"/>
          </p15:clr>
        </p15:guide>
        <p15:guide id="3" orient="horz" pos="504">
          <p15:clr>
            <a:srgbClr val="F26B43"/>
          </p15:clr>
        </p15:guide>
        <p15:guide id="4" pos="7152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B78897-A6A3-05AD-8800-50A70B0CA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3660"/>
            <a:ext cx="10515600" cy="609398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B3D951-29F9-E965-3C7E-DAB3C750AD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A0F1E-A45C-59DA-E19E-BF7D5F8FE6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52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C0E1D8-ACE4-4224-AE02-8E68E333BF9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3768B4-3779-B022-32FC-9D79943613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7159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9B25C3-9D51-4DA0-679A-B428EB9374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4870" y="6356350"/>
            <a:ext cx="7189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22F68D-5214-465B-8A43-90587ED2F9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8199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88">
          <p15:clr>
            <a:srgbClr val="F26B43"/>
          </p15:clr>
        </p15:guide>
        <p15:guide id="2" pos="528">
          <p15:clr>
            <a:srgbClr val="F26B43"/>
          </p15:clr>
        </p15:guide>
        <p15:guide id="3" orient="horz" pos="504">
          <p15:clr>
            <a:srgbClr val="F26B43"/>
          </p15:clr>
        </p15:guide>
        <p15:guide id="4" pos="715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6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1.jp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tăText 3">
            <a:extLst>
              <a:ext uri="{FF2B5EF4-FFF2-40B4-BE49-F238E27FC236}">
                <a16:creationId xmlns:a16="http://schemas.microsoft.com/office/drawing/2014/main" id="{812AFE7C-1163-4BFF-907D-02B5DCD8489B}"/>
              </a:ext>
            </a:extLst>
          </p:cNvPr>
          <p:cNvSpPr txBox="1"/>
          <p:nvPr/>
        </p:nvSpPr>
        <p:spPr>
          <a:xfrm>
            <a:off x="5573092" y="4565979"/>
            <a:ext cx="3378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Raportul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program de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cercetare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calitativ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&amp;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cantitativ</a:t>
            </a:r>
            <a:endParaRPr kumimoji="0" lang="ro-RO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6" name="CasetăText 5">
            <a:extLst>
              <a:ext uri="{FF2B5EF4-FFF2-40B4-BE49-F238E27FC236}">
                <a16:creationId xmlns:a16="http://schemas.microsoft.com/office/drawing/2014/main" id="{7448F0D5-A832-44BD-8151-FC8CA53CD93E}"/>
              </a:ext>
            </a:extLst>
          </p:cNvPr>
          <p:cNvSpPr txBox="1"/>
          <p:nvPr/>
        </p:nvSpPr>
        <p:spPr>
          <a:xfrm>
            <a:off x="142875" y="6380009"/>
            <a:ext cx="1202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August </a:t>
            </a:r>
            <a:r>
              <a:rPr kumimoji="0" lang="ro-RO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2025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4F34EC5-B0C3-49A8-D18E-46D2851D29ED}"/>
              </a:ext>
            </a:extLst>
          </p:cNvPr>
          <p:cNvSpPr txBox="1">
            <a:spLocks/>
          </p:cNvSpPr>
          <p:nvPr/>
        </p:nvSpPr>
        <p:spPr>
          <a:xfrm>
            <a:off x="5669420" y="1964332"/>
            <a:ext cx="6194612" cy="85683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400" dirty="0" err="1"/>
              <a:t>Studiu</a:t>
            </a:r>
            <a:r>
              <a:rPr lang="en-US" sz="2400" dirty="0"/>
              <a:t> de </a:t>
            </a:r>
            <a:r>
              <a:rPr lang="en-US" sz="2400" dirty="0" err="1"/>
              <a:t>perceptie</a:t>
            </a:r>
            <a:r>
              <a:rPr lang="en-US" sz="2400" dirty="0"/>
              <a:t> </a:t>
            </a:r>
            <a:r>
              <a:rPr lang="en-US" sz="2400" dirty="0" err="1"/>
              <a:t>privind</a:t>
            </a:r>
            <a:r>
              <a:rPr lang="en-US" sz="2400" dirty="0"/>
              <a:t> </a:t>
            </a:r>
            <a:r>
              <a:rPr lang="en-US" sz="2400" dirty="0" err="1"/>
              <a:t>identitatea</a:t>
            </a:r>
            <a:r>
              <a:rPr lang="en-US" sz="2400" dirty="0"/>
              <a:t> </a:t>
            </a:r>
            <a:r>
              <a:rPr lang="en-US" sz="2400" dirty="0" err="1"/>
              <a:t>Bucurestiului</a:t>
            </a:r>
            <a:r>
              <a:rPr lang="en-US" sz="2400" dirty="0"/>
              <a:t>: </a:t>
            </a:r>
            <a:r>
              <a:rPr lang="en-US" sz="2400" dirty="0" err="1"/>
              <a:t>apartenenta</a:t>
            </a:r>
            <a:r>
              <a:rPr lang="en-US" sz="2400" dirty="0"/>
              <a:t> </a:t>
            </a:r>
            <a:r>
              <a:rPr lang="en-US" sz="2400" dirty="0" err="1"/>
              <a:t>si</a:t>
            </a:r>
            <a:r>
              <a:rPr lang="en-US" sz="2400" dirty="0"/>
              <a:t> </a:t>
            </a:r>
            <a:r>
              <a:rPr lang="en-US" sz="2400" dirty="0" err="1"/>
              <a:t>coeziune</a:t>
            </a:r>
            <a:r>
              <a:rPr lang="en-US" sz="2400" dirty="0"/>
              <a:t> </a:t>
            </a:r>
            <a:r>
              <a:rPr lang="en-US" sz="2400" dirty="0" err="1"/>
              <a:t>sociala</a:t>
            </a:r>
            <a:r>
              <a:rPr lang="en-US" sz="2400" dirty="0"/>
              <a:t>  </a:t>
            </a:r>
            <a:endParaRPr lang="en-US" sz="2400" b="1" dirty="0">
              <a:latin typeface="Calibri "/>
            </a:endParaRPr>
          </a:p>
        </p:txBody>
      </p:sp>
      <p:pic>
        <p:nvPicPr>
          <p:cNvPr id="7" name="Picture 6" descr="A group of colorful rectangular objects&#10;&#10;Description automatically generated">
            <a:extLst>
              <a:ext uri="{FF2B5EF4-FFF2-40B4-BE49-F238E27FC236}">
                <a16:creationId xmlns:a16="http://schemas.microsoft.com/office/drawing/2014/main" id="{CD14257F-1CEC-A3C4-6E20-7E29772395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420" y="3244334"/>
            <a:ext cx="19050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8256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660E7E-65DC-A550-0305-FE012779D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AFB6723-412F-5BC7-7A71-7D38E236B14F}"/>
              </a:ext>
            </a:extLst>
          </p:cNvPr>
          <p:cNvSpPr/>
          <p:nvPr/>
        </p:nvSpPr>
        <p:spPr>
          <a:xfrm>
            <a:off x="21260" y="2220686"/>
            <a:ext cx="4807132" cy="1384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O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C08C5FF-9693-D734-38C4-A276AE403A03}"/>
              </a:ext>
            </a:extLst>
          </p:cNvPr>
          <p:cNvSpPr txBox="1"/>
          <p:nvPr/>
        </p:nvSpPr>
        <p:spPr>
          <a:xfrm>
            <a:off x="869347" y="440673"/>
            <a:ext cx="82259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it-IT" dirty="0"/>
              <a:t>Ce </a:t>
            </a:r>
            <a:r>
              <a:rPr lang="it-IT"/>
              <a:t>va leaga</a:t>
            </a:r>
            <a:r>
              <a:rPr lang="it-IT" dirty="0"/>
              <a:t> de Bucuresti? </a:t>
            </a:r>
            <a:endParaRPr lang="en-RO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0071A59-26D7-9DF2-B761-FEDAFBD1D7D9}"/>
              </a:ext>
            </a:extLst>
          </p:cNvPr>
          <p:cNvSpPr txBox="1"/>
          <p:nvPr/>
        </p:nvSpPr>
        <p:spPr>
          <a:xfrm>
            <a:off x="7998386" y="1731327"/>
            <a:ext cx="3617541" cy="2321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Bucurestiul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functioneaza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mai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mult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ca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spatiu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de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resurse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oportunitati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decat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ca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reper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afectiv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simbolic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</a:p>
          <a:p>
            <a:pPr>
              <a:lnSpc>
                <a:spcPct val="150000"/>
              </a:lnSpc>
            </a:pPr>
            <a:endParaRPr lang="en-US" sz="14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Oamenii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se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raporteaza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la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oras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ca la un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cadru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care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ofera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resursele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necesare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isi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faca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viata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mai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buna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mai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putin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prin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comunitate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in sine </a:t>
            </a:r>
            <a:endParaRPr lang="en-RO" sz="1400" dirty="0"/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A4F49EF0-3FE8-D4B6-E039-9DAE535CDF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8F8F6"/>
              </a:clrFrom>
              <a:clrTo>
                <a:srgbClr val="F8F8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8" t="22430" r="23954" b="26407"/>
          <a:stretch/>
        </p:blipFill>
        <p:spPr>
          <a:xfrm>
            <a:off x="-212178" y="1109455"/>
            <a:ext cx="9676812" cy="5275111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182DB42E-E102-2926-6DEE-0144AF3B872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6114553"/>
            <a:ext cx="1594436" cy="67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651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660E7E-65DC-A550-0305-FE012779D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AFB6723-412F-5BC7-7A71-7D38E236B14F}"/>
              </a:ext>
            </a:extLst>
          </p:cNvPr>
          <p:cNvSpPr/>
          <p:nvPr/>
        </p:nvSpPr>
        <p:spPr>
          <a:xfrm>
            <a:off x="21260" y="2220686"/>
            <a:ext cx="4807132" cy="1384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O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C08C5FF-9693-D734-38C4-A276AE403A03}"/>
              </a:ext>
            </a:extLst>
          </p:cNvPr>
          <p:cNvSpPr txBox="1"/>
          <p:nvPr/>
        </p:nvSpPr>
        <p:spPr>
          <a:xfrm>
            <a:off x="762468" y="310044"/>
            <a:ext cx="94647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1 din 3 </a:t>
            </a:r>
            <a:r>
              <a:rPr lang="en-US" dirty="0" err="1"/>
              <a:t>dintre</a:t>
            </a:r>
            <a:r>
              <a:rPr lang="en-US" dirty="0"/>
              <a:t> </a:t>
            </a:r>
            <a:r>
              <a:rPr lang="en-US" dirty="0" err="1"/>
              <a:t>respondenti</a:t>
            </a:r>
            <a:r>
              <a:rPr lang="en-US" dirty="0"/>
              <a:t> </a:t>
            </a:r>
            <a:r>
              <a:rPr lang="en-US" dirty="0" err="1"/>
              <a:t>iau</a:t>
            </a:r>
            <a:r>
              <a:rPr lang="en-US" dirty="0"/>
              <a:t> in </a:t>
            </a:r>
            <a:r>
              <a:rPr lang="en-US" dirty="0" err="1"/>
              <a:t>calcul</a:t>
            </a:r>
            <a:r>
              <a:rPr lang="en-US" dirty="0"/>
              <a:t> </a:t>
            </a:r>
            <a:r>
              <a:rPr lang="en-US" dirty="0" err="1"/>
              <a:t>posibilitatea</a:t>
            </a:r>
            <a:r>
              <a:rPr lang="en-US" dirty="0"/>
              <a:t> de a </a:t>
            </a:r>
            <a:r>
              <a:rPr lang="en-US" dirty="0" err="1"/>
              <a:t>parasi</a:t>
            </a:r>
            <a:r>
              <a:rPr lang="en-US" dirty="0"/>
              <a:t> </a:t>
            </a:r>
            <a:r>
              <a:rPr lang="en-US" dirty="0" err="1"/>
              <a:t>Bucurestiul</a:t>
            </a:r>
            <a:endParaRPr lang="en-US" dirty="0"/>
          </a:p>
          <a:p>
            <a:r>
              <a:rPr lang="en-US" dirty="0"/>
              <a:t>Mai ales din motive </a:t>
            </a:r>
            <a:r>
              <a:rPr lang="en-US" dirty="0" err="1"/>
              <a:t>pragmatice</a:t>
            </a:r>
            <a:r>
              <a:rPr lang="en-US" dirty="0"/>
              <a:t>, de </a:t>
            </a:r>
            <a:r>
              <a:rPr lang="en-US" dirty="0" err="1"/>
              <a:t>stil</a:t>
            </a:r>
            <a:r>
              <a:rPr lang="en-US" dirty="0"/>
              <a:t> de </a:t>
            </a:r>
            <a:r>
              <a:rPr lang="en-US" dirty="0" err="1"/>
              <a:t>viata</a:t>
            </a:r>
            <a:r>
              <a:rPr lang="en-US" dirty="0"/>
              <a:t>, nu din motive de </a:t>
            </a:r>
            <a:r>
              <a:rPr lang="en-US" dirty="0" err="1"/>
              <a:t>identificare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valori</a:t>
            </a:r>
            <a:r>
              <a:rPr lang="en-US" dirty="0"/>
              <a:t> </a:t>
            </a:r>
            <a:endParaRPr lang="en-RO" dirty="0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847FEDA4-5176-BE14-0489-77E5EB1F23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8F8F6"/>
              </a:clrFrom>
              <a:clrTo>
                <a:srgbClr val="F8F8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1" t="21400" r="61393" b="27792"/>
          <a:stretch/>
        </p:blipFill>
        <p:spPr>
          <a:xfrm>
            <a:off x="361662" y="1353733"/>
            <a:ext cx="2662910" cy="4762438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1C18AFA-D4A1-426A-D07B-CCA21F40FF0E}"/>
              </a:ext>
            </a:extLst>
          </p:cNvPr>
          <p:cNvSpPr/>
          <p:nvPr/>
        </p:nvSpPr>
        <p:spPr>
          <a:xfrm>
            <a:off x="3520181" y="3267691"/>
            <a:ext cx="4404295" cy="28279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O"/>
          </a:p>
        </p:txBody>
      </p:sp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A26A8EFE-63EB-7B77-8E76-7AE9DFB03E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8F8F6"/>
              </a:clrFrom>
              <a:clrTo>
                <a:srgbClr val="F8F8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06" t="21400" r="24929" b="27792"/>
          <a:stretch/>
        </p:blipFill>
        <p:spPr>
          <a:xfrm>
            <a:off x="3520180" y="1436859"/>
            <a:ext cx="5498807" cy="4762438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A6291AA-EB8E-87E1-AD48-1A9E8B39CAF7}"/>
              </a:ext>
            </a:extLst>
          </p:cNvPr>
          <p:cNvCxnSpPr/>
          <p:nvPr/>
        </p:nvCxnSpPr>
        <p:spPr>
          <a:xfrm>
            <a:off x="2802577" y="2410691"/>
            <a:ext cx="86689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9AF4560-41B1-0EA8-2413-8282BB6F6FA8}"/>
              </a:ext>
            </a:extLst>
          </p:cNvPr>
          <p:cNvSpPr txBox="1"/>
          <p:nvPr/>
        </p:nvSpPr>
        <p:spPr>
          <a:xfrm>
            <a:off x="7924476" y="3113705"/>
            <a:ext cx="3905862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/>
              <a:t>C</a:t>
            </a:r>
            <a:r>
              <a:rPr lang="en-RO" sz="1400" dirty="0"/>
              <a:t>el mai important motiv afectiv de mutare din Bucuresti </a:t>
            </a:r>
          </a:p>
          <a:p>
            <a:endParaRPr lang="en-RO" sz="1400" dirty="0"/>
          </a:p>
          <a:p>
            <a:r>
              <a:rPr lang="en-RO" sz="1400" dirty="0"/>
              <a:t>Asta inseamna faptul ca, in general, apartenenta la comunitate creste afinitatea si coeziunea cu orasul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7E08EF-F10C-E1D8-88E5-FA0C6D28B943}"/>
              </a:ext>
            </a:extLst>
          </p:cNvPr>
          <p:cNvSpPr txBox="1"/>
          <p:nvPr/>
        </p:nvSpPr>
        <p:spPr>
          <a:xfrm>
            <a:off x="7924476" y="4765603"/>
            <a:ext cx="3905862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!</a:t>
            </a:r>
            <a:r>
              <a:rPr lang="en-US" sz="1400" dirty="0"/>
              <a:t> </a:t>
            </a:r>
            <a:r>
              <a:rPr lang="en-US" sz="1400" dirty="0" err="1"/>
              <a:t>Cei</a:t>
            </a:r>
            <a:r>
              <a:rPr lang="en-US" sz="1400" dirty="0"/>
              <a:t> care </a:t>
            </a:r>
            <a:r>
              <a:rPr lang="en-US" sz="1400" dirty="0" err="1"/>
              <a:t>vor</a:t>
            </a:r>
            <a:r>
              <a:rPr lang="en-US" sz="1400" dirty="0"/>
              <a:t> </a:t>
            </a:r>
            <a:r>
              <a:rPr lang="en-US" sz="1400" dirty="0" err="1"/>
              <a:t>mai</a:t>
            </a:r>
            <a:r>
              <a:rPr lang="en-US" sz="1400" dirty="0"/>
              <a:t> </a:t>
            </a:r>
            <a:r>
              <a:rPr lang="en-US" sz="1400" dirty="0" err="1"/>
              <a:t>degraba</a:t>
            </a:r>
            <a:r>
              <a:rPr lang="en-US" sz="1400" dirty="0"/>
              <a:t> </a:t>
            </a:r>
            <a:r>
              <a:rPr lang="en-US" sz="1400" dirty="0" err="1"/>
              <a:t>sa</a:t>
            </a:r>
            <a:r>
              <a:rPr lang="en-US" sz="1400" dirty="0"/>
              <a:t> </a:t>
            </a:r>
            <a:r>
              <a:rPr lang="en-US" sz="1400" dirty="0" err="1"/>
              <a:t>plece</a:t>
            </a:r>
            <a:r>
              <a:rPr lang="en-US" sz="1400" dirty="0"/>
              <a:t> din </a:t>
            </a:r>
            <a:r>
              <a:rPr lang="en-US" sz="1400" dirty="0" err="1"/>
              <a:t>oras</a:t>
            </a:r>
            <a:r>
              <a:rPr lang="en-US" sz="1400" dirty="0"/>
              <a:t> sunt </a:t>
            </a:r>
            <a:r>
              <a:rPr lang="en-US" sz="1400" dirty="0" err="1"/>
              <a:t>persoane</a:t>
            </a:r>
            <a:r>
              <a:rPr lang="en-US" sz="1400" dirty="0"/>
              <a:t> cu </a:t>
            </a:r>
            <a:r>
              <a:rPr lang="en-US" sz="1400" dirty="0" err="1"/>
              <a:t>venit</a:t>
            </a:r>
            <a:r>
              <a:rPr lang="en-US" sz="1400" dirty="0"/>
              <a:t> </a:t>
            </a:r>
            <a:r>
              <a:rPr lang="en-US" sz="1400" dirty="0" err="1"/>
              <a:t>si</a:t>
            </a:r>
            <a:r>
              <a:rPr lang="en-US" sz="1400" dirty="0"/>
              <a:t> </a:t>
            </a:r>
            <a:r>
              <a:rPr lang="en-US" sz="1400" dirty="0" err="1"/>
              <a:t>educatie</a:t>
            </a:r>
            <a:r>
              <a:rPr lang="en-US" sz="1400" dirty="0"/>
              <a:t> </a:t>
            </a:r>
            <a:r>
              <a:rPr lang="en-US" sz="1400" dirty="0" err="1"/>
              <a:t>inalta</a:t>
            </a:r>
            <a:r>
              <a:rPr lang="en-US" sz="1400" dirty="0"/>
              <a:t>, white collars, 25-34 ani, </a:t>
            </a:r>
            <a:r>
              <a:rPr lang="en-US" sz="1400" dirty="0" err="1"/>
              <a:t>casatoriti</a:t>
            </a:r>
            <a:r>
              <a:rPr lang="en-US" sz="1400" dirty="0"/>
              <a:t> </a:t>
            </a:r>
            <a:endParaRPr lang="en-RO" sz="1400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8A32D788-0813-B810-3D39-F36C3788410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6114553"/>
            <a:ext cx="1594436" cy="67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1999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660E7E-65DC-A550-0305-FE012779D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AFB6723-412F-5BC7-7A71-7D38E236B14F}"/>
              </a:ext>
            </a:extLst>
          </p:cNvPr>
          <p:cNvSpPr/>
          <p:nvPr/>
        </p:nvSpPr>
        <p:spPr>
          <a:xfrm>
            <a:off x="21260" y="2220686"/>
            <a:ext cx="4807132" cy="1384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O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C08C5FF-9693-D734-38C4-A276AE403A03}"/>
              </a:ext>
            </a:extLst>
          </p:cNvPr>
          <p:cNvSpPr txBox="1"/>
          <p:nvPr/>
        </p:nvSpPr>
        <p:spPr>
          <a:xfrm>
            <a:off x="440017" y="262937"/>
            <a:ext cx="89159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Grad </a:t>
            </a:r>
            <a:r>
              <a:rPr lang="en-US" dirty="0" err="1"/>
              <a:t>mediu</a:t>
            </a:r>
            <a:r>
              <a:rPr lang="en-US" dirty="0"/>
              <a:t> de </a:t>
            </a:r>
            <a:r>
              <a:rPr lang="en-US" dirty="0" err="1"/>
              <a:t>satisfactie</a:t>
            </a:r>
            <a:r>
              <a:rPr lang="en-US" dirty="0"/>
              <a:t> cu </a:t>
            </a:r>
            <a:r>
              <a:rPr lang="en-US" dirty="0" err="1"/>
              <a:t>calitatea</a:t>
            </a:r>
            <a:r>
              <a:rPr lang="en-US" dirty="0"/>
              <a:t> </a:t>
            </a:r>
            <a:r>
              <a:rPr lang="en-US" dirty="0" err="1"/>
              <a:t>vietii</a:t>
            </a:r>
            <a:r>
              <a:rPr lang="en-US" dirty="0"/>
              <a:t> in </a:t>
            </a:r>
            <a:r>
              <a:rPr lang="en-US" dirty="0" err="1"/>
              <a:t>Bucuresti</a:t>
            </a:r>
            <a:r>
              <a:rPr lang="en-US" dirty="0"/>
              <a:t> </a:t>
            </a:r>
            <a:endParaRPr lang="en-RO" dirty="0"/>
          </a:p>
        </p:txBody>
      </p:sp>
      <p:pic>
        <p:nvPicPr>
          <p:cNvPr id="14" name="Picture 13" descr="A screenshot of a computer&#10;&#10;Description automatically generated">
            <a:extLst>
              <a:ext uri="{FF2B5EF4-FFF2-40B4-BE49-F238E27FC236}">
                <a16:creationId xmlns:a16="http://schemas.microsoft.com/office/drawing/2014/main" id="{270CC813-EFD4-3D40-B247-BE9C5B7440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9F8F6"/>
              </a:clrFrom>
              <a:clrTo>
                <a:srgbClr val="F9F8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8" t="26147" r="26336" b="29177"/>
          <a:stretch/>
        </p:blipFill>
        <p:spPr>
          <a:xfrm>
            <a:off x="3809487" y="1969293"/>
            <a:ext cx="7535377" cy="41452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E4B76E1-0EF6-4ED5-44BC-DD0B00910526}"/>
              </a:ext>
            </a:extLst>
          </p:cNvPr>
          <p:cNvSpPr txBox="1"/>
          <p:nvPr/>
        </p:nvSpPr>
        <p:spPr>
          <a:xfrm>
            <a:off x="4232263" y="1310407"/>
            <a:ext cx="23088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RO" sz="1400" b="1" u="sng" dirty="0"/>
              <a:t>Cat de multumiti sunteti de…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3FCFD4-4F5E-3015-3ABA-AB846F0EBDFD}"/>
              </a:ext>
            </a:extLst>
          </p:cNvPr>
          <p:cNvSpPr txBox="1"/>
          <p:nvPr/>
        </p:nvSpPr>
        <p:spPr>
          <a:xfrm>
            <a:off x="9381123" y="2718885"/>
            <a:ext cx="2499171" cy="23210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b="1" dirty="0"/>
              <a:t>C</a:t>
            </a:r>
            <a:r>
              <a:rPr lang="en-RO" sz="1400" b="1" dirty="0"/>
              <a:t>ele mai mari surse de nemultumire: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400" dirty="0"/>
              <a:t>C</a:t>
            </a:r>
            <a:r>
              <a:rPr lang="en-RO" sz="1400" dirty="0"/>
              <a:t>alitatea mediului / poluarea 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400" dirty="0">
                <a:highlight>
                  <a:srgbClr val="C0C0C0"/>
                </a:highlight>
              </a:rPr>
              <a:t>L</a:t>
            </a:r>
            <a:r>
              <a:rPr lang="en-RO" sz="1400" dirty="0">
                <a:highlight>
                  <a:srgbClr val="C0C0C0"/>
                </a:highlight>
              </a:rPr>
              <a:t>ipsa comunitatilor care sa creasca coeziunea sociala </a:t>
            </a:r>
            <a:endParaRPr lang="en-GB" sz="1400" dirty="0">
              <a:highlight>
                <a:srgbClr val="C0C0C0"/>
              </a:highlight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400" dirty="0"/>
              <a:t>L</a:t>
            </a:r>
            <a:r>
              <a:rPr lang="en-RO" sz="1400" dirty="0"/>
              <a:t>ipsa spatiilor verzi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8EC9123E-864C-3E18-A8D1-518B5ED1084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6114553"/>
            <a:ext cx="1594436" cy="678483"/>
          </a:xfrm>
          <a:prstGeom prst="rect">
            <a:avLst/>
          </a:prstGeom>
        </p:spPr>
      </p:pic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D8F76863-19DE-91B1-8199-AEF6B2CCC6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7F8F6"/>
              </a:clrFrom>
              <a:clrTo>
                <a:srgbClr val="F7F8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63" t="21905" r="27818" b="28381"/>
          <a:stretch/>
        </p:blipFill>
        <p:spPr>
          <a:xfrm>
            <a:off x="125762" y="2071537"/>
            <a:ext cx="3579223" cy="34094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8A5107D-ECC1-23D1-A38F-0A7724A191EE}"/>
              </a:ext>
            </a:extLst>
          </p:cNvPr>
          <p:cNvSpPr txBox="1"/>
          <p:nvPr/>
        </p:nvSpPr>
        <p:spPr>
          <a:xfrm>
            <a:off x="440017" y="1190154"/>
            <a:ext cx="2820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RO" sz="1400" b="1" u="sng" dirty="0"/>
              <a:t>In ce masura sunteti multumiti de calitatea vietii din Bucuresti </a:t>
            </a:r>
          </a:p>
        </p:txBody>
      </p:sp>
    </p:spTree>
    <p:extLst>
      <p:ext uri="{BB962C8B-B14F-4D97-AF65-F5344CB8AC3E}">
        <p14:creationId xmlns:p14="http://schemas.microsoft.com/office/powerpoint/2010/main" val="29489000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ED4BD-281C-7701-32A4-B6805A79B0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16745" y="1393141"/>
            <a:ext cx="2962879" cy="785471"/>
          </a:xfrm>
        </p:spPr>
        <p:txBody>
          <a:bodyPr vert="horz" wrap="square" lIns="0" tIns="0" rIns="0" bIns="0" rtlCol="0" anchor="b">
            <a:spAutoFit/>
          </a:bodyPr>
          <a:lstStyle/>
          <a:p>
            <a:pPr algn="l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Bucurestenii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afilierea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comunitara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o-RO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5282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87117A-606D-D1ED-A269-40880515DF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sitting outside with umbrellas&#10;&#10;AI-generated content may be incorrect.">
            <a:extLst>
              <a:ext uri="{FF2B5EF4-FFF2-40B4-BE49-F238E27FC236}">
                <a16:creationId xmlns:a16="http://schemas.microsoft.com/office/drawing/2014/main" id="{B5AD4A7B-F868-D8C5-01A3-6185AC0DAA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618" r="8070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87" name="Rectangle 8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120669-38CD-B5D9-AFD6-1ED35D9B4ED2}"/>
              </a:ext>
            </a:extLst>
          </p:cNvPr>
          <p:cNvSpPr txBox="1"/>
          <p:nvPr/>
        </p:nvSpPr>
        <p:spPr>
          <a:xfrm>
            <a:off x="838200" y="365125"/>
            <a:ext cx="3822189" cy="12398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Viziune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neclara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asupra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conceptului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24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comunitate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la </a:t>
            </a:r>
            <a:r>
              <a:rPr lang="en-US" sz="24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nivelul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Bucurestiului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21BCF0-195D-B795-4458-FD59EEE76847}"/>
              </a:ext>
            </a:extLst>
          </p:cNvPr>
          <p:cNvSpPr txBox="1"/>
          <p:nvPr/>
        </p:nvSpPr>
        <p:spPr>
          <a:xfrm>
            <a:off x="869903" y="1863265"/>
            <a:ext cx="5160350" cy="3742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80975" marR="0" lvl="0" indent="-168275" fontAlgn="auto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2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Bucurestenii</a:t>
            </a:r>
            <a:r>
              <a:rPr kumimoji="0" lang="en-US" sz="1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2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simt</a:t>
            </a:r>
            <a:r>
              <a:rPr kumimoji="0" lang="en-US" sz="1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ca </a:t>
            </a:r>
            <a:r>
              <a:rPr kumimoji="0" lang="en-US" sz="12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apartin</a:t>
            </a:r>
            <a:r>
              <a:rPr kumimoji="0" lang="en-US" sz="1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2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orasului</a:t>
            </a:r>
            <a:r>
              <a:rPr kumimoji="0" lang="en-US" sz="1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, </a:t>
            </a:r>
            <a:r>
              <a:rPr kumimoji="0" lang="en-US" sz="12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dar</a:t>
            </a:r>
            <a:r>
              <a:rPr kumimoji="0" lang="en-US" sz="1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nu </a:t>
            </a:r>
            <a:r>
              <a:rPr kumimoji="0" lang="en-US" sz="12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simt</a:t>
            </a:r>
            <a:r>
              <a:rPr kumimoji="0" lang="en-US" sz="1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2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ca fac </a:t>
            </a:r>
            <a:r>
              <a:rPr kumimoji="0" lang="en-US" sz="12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parte</a:t>
            </a:r>
            <a:r>
              <a:rPr kumimoji="0" lang="en-US" sz="12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2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activ</a:t>
            </a:r>
            <a:r>
              <a:rPr kumimoji="0" lang="en-US" sz="12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2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dintr</a:t>
            </a:r>
            <a:r>
              <a:rPr kumimoji="0" lang="en-US" sz="12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-o </a:t>
            </a:r>
            <a:r>
              <a:rPr kumimoji="0" lang="en-US" sz="12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comunitate</a:t>
            </a:r>
            <a:r>
              <a:rPr kumimoji="0" lang="en-US" sz="1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, </a:t>
            </a:r>
          </a:p>
          <a:p>
            <a:pPr marL="180975" marR="0" lvl="0" indent="-168275" fontAlgn="auto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2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Bucurestiul</a:t>
            </a:r>
            <a:r>
              <a:rPr kumimoji="0" lang="en-US" sz="1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2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NU are o </a:t>
            </a:r>
            <a:r>
              <a:rPr kumimoji="0" lang="en-US" sz="12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identitate</a:t>
            </a:r>
            <a:r>
              <a:rPr kumimoji="0" lang="en-US" sz="12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&amp; o </a:t>
            </a:r>
            <a:r>
              <a:rPr kumimoji="0" lang="en-US" sz="12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viziune</a:t>
            </a:r>
            <a:r>
              <a:rPr kumimoji="0" lang="en-US" sz="12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de </a:t>
            </a:r>
            <a:r>
              <a:rPr kumimoji="0" lang="en-US" sz="12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dezvoltare</a:t>
            </a:r>
            <a:r>
              <a:rPr kumimoji="0" lang="en-US" sz="12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2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clar</a:t>
            </a:r>
            <a:r>
              <a:rPr kumimoji="0" lang="en-US" sz="12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2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conturata</a:t>
            </a:r>
            <a:r>
              <a:rPr kumimoji="0" lang="en-US" sz="12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(de </a:t>
            </a:r>
            <a:r>
              <a:rPr kumimoji="0" lang="en-US" sz="12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aceea</a:t>
            </a:r>
            <a:r>
              <a:rPr kumimoji="0" lang="en-US" sz="1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2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si</a:t>
            </a:r>
            <a:r>
              <a:rPr kumimoji="0" lang="en-US" sz="1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2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dezvoltarea</a:t>
            </a:r>
            <a:r>
              <a:rPr kumimoji="0" lang="en-US" sz="1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2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lui</a:t>
            </a:r>
            <a:r>
              <a:rPr kumimoji="0" lang="en-US" sz="1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2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este</a:t>
            </a:r>
            <a:r>
              <a:rPr kumimoji="0" lang="en-US" sz="1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2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fragmentata</a:t>
            </a:r>
            <a:r>
              <a:rPr kumimoji="0" lang="en-US" sz="1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). </a:t>
            </a:r>
          </a:p>
          <a:p>
            <a:pPr marL="180975" marR="0" lvl="0" indent="-168275" fontAlgn="auto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R</a:t>
            </a:r>
            <a:r>
              <a:rPr kumimoji="0" lang="en-US" sz="12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itmul</a:t>
            </a:r>
            <a:r>
              <a:rPr kumimoji="0" lang="en-US" sz="1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de </a:t>
            </a:r>
            <a:r>
              <a:rPr kumimoji="0" lang="en-US" sz="12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viata</a:t>
            </a:r>
            <a:r>
              <a:rPr kumimoji="0" lang="en-US" sz="1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2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agil</a:t>
            </a:r>
            <a:r>
              <a:rPr kumimoji="0" lang="en-US" sz="1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ii face pe </a:t>
            </a:r>
            <a:r>
              <a:rPr kumimoji="0" lang="en-US" sz="12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oameni</a:t>
            </a:r>
            <a:r>
              <a:rPr kumimoji="0" lang="en-US" sz="1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2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sa</a:t>
            </a:r>
            <a:r>
              <a:rPr kumimoji="0" lang="en-US" sz="1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se </a:t>
            </a:r>
            <a:r>
              <a:rPr kumimoji="0" lang="en-US" sz="12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concentreze</a:t>
            </a:r>
            <a:r>
              <a:rPr kumimoji="0" lang="en-US" sz="12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2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mai</a:t>
            </a:r>
            <a:r>
              <a:rPr kumimoji="0" lang="en-US" sz="12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2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degraba</a:t>
            </a:r>
            <a:r>
              <a:rPr kumimoji="0" lang="en-US" sz="12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pe </a:t>
            </a:r>
            <a:r>
              <a:rPr kumimoji="0" lang="en-US" sz="12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viata</a:t>
            </a:r>
            <a:r>
              <a:rPr kumimoji="0" lang="en-US" sz="12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lor </a:t>
            </a:r>
            <a:r>
              <a:rPr kumimoji="0" lang="en-US" sz="12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personala</a:t>
            </a:r>
            <a:r>
              <a:rPr kumimoji="0" lang="en-US" sz="12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2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si</a:t>
            </a:r>
            <a:r>
              <a:rPr kumimoji="0" lang="en-US" sz="12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2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mai</a:t>
            </a:r>
            <a:r>
              <a:rPr kumimoji="0" lang="en-US" sz="12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2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putin</a:t>
            </a:r>
            <a:r>
              <a:rPr kumimoji="0" lang="en-US" sz="12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pe </a:t>
            </a:r>
            <a:r>
              <a:rPr kumimoji="0" lang="en-US" sz="12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viata</a:t>
            </a:r>
            <a:r>
              <a:rPr kumimoji="0" lang="en-US" sz="12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2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urbei</a:t>
            </a:r>
            <a:r>
              <a:rPr kumimoji="0" lang="en-US" sz="12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(</a:t>
            </a:r>
            <a:r>
              <a:rPr kumimoji="0" lang="en-US" sz="12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atunci</a:t>
            </a:r>
            <a:r>
              <a:rPr kumimoji="0" lang="en-US" sz="1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cand nu </a:t>
            </a:r>
            <a:r>
              <a:rPr kumimoji="0" lang="en-US" sz="12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este</a:t>
            </a:r>
            <a:r>
              <a:rPr kumimoji="0" lang="en-US" sz="1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2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vorba</a:t>
            </a:r>
            <a:r>
              <a:rPr kumimoji="0" lang="en-US" sz="1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2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despre</a:t>
            </a:r>
            <a:r>
              <a:rPr kumimoji="0" lang="en-US" sz="1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2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evenimente</a:t>
            </a:r>
            <a:r>
              <a:rPr kumimoji="0" lang="en-US" sz="1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“fun”)</a:t>
            </a:r>
          </a:p>
          <a:p>
            <a:pPr marL="180975" marR="0" lvl="0" indent="-168275" fontAlgn="auto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Idea de </a:t>
            </a:r>
            <a:r>
              <a:rPr kumimoji="0" lang="en-US" sz="12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comunitate</a:t>
            </a:r>
            <a:r>
              <a:rPr kumimoji="0" lang="en-US" sz="12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in sine </a:t>
            </a:r>
            <a:r>
              <a:rPr kumimoji="0" lang="en-US" sz="12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si</a:t>
            </a:r>
            <a:r>
              <a:rPr kumimoji="0" lang="en-US" sz="12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2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solidaritate</a:t>
            </a:r>
            <a:r>
              <a:rPr kumimoji="0" lang="en-US" sz="12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nu </a:t>
            </a:r>
            <a:r>
              <a:rPr kumimoji="0" lang="en-US" sz="12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este</a:t>
            </a:r>
            <a:r>
              <a:rPr kumimoji="0" lang="en-US" sz="12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un concept </a:t>
            </a:r>
            <a:r>
              <a:rPr kumimoji="0" lang="en-US" sz="12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promovat</a:t>
            </a:r>
            <a:r>
              <a:rPr kumimoji="0" lang="en-US" sz="1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, </a:t>
            </a:r>
            <a:r>
              <a:rPr kumimoji="0" lang="en-US" sz="12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despre</a:t>
            </a:r>
            <a:r>
              <a:rPr kumimoji="0" lang="en-US" sz="1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care se </a:t>
            </a:r>
            <a:r>
              <a:rPr kumimoji="0" lang="en-US" sz="12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vorbeste</a:t>
            </a:r>
            <a:r>
              <a:rPr kumimoji="0" lang="en-US" sz="1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2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foarte</a:t>
            </a:r>
            <a:r>
              <a:rPr kumimoji="0" lang="en-US" sz="1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2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mult</a:t>
            </a:r>
            <a:r>
              <a:rPr kumimoji="0" lang="en-US" sz="1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in </a:t>
            </a:r>
            <a:r>
              <a:rPr kumimoji="0" lang="en-US" sz="12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spatiul</a:t>
            </a:r>
            <a:r>
              <a:rPr kumimoji="0" lang="en-US" sz="1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public. </a:t>
            </a:r>
            <a:r>
              <a:rPr kumimoji="0" lang="en-US" sz="12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Nu </a:t>
            </a:r>
            <a:r>
              <a:rPr kumimoji="0" lang="en-US" sz="12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exista</a:t>
            </a:r>
            <a:r>
              <a:rPr kumimoji="0" lang="en-US" sz="12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o </a:t>
            </a:r>
            <a:r>
              <a:rPr kumimoji="0" lang="en-US" sz="12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educatie</a:t>
            </a:r>
            <a:r>
              <a:rPr kumimoji="0" lang="en-US" sz="12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2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consistenta</a:t>
            </a:r>
            <a:r>
              <a:rPr kumimoji="0" lang="en-US" sz="12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in </a:t>
            </a:r>
            <a:r>
              <a:rPr kumimoji="0" lang="en-US" sz="12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ceea</a:t>
            </a:r>
            <a:r>
              <a:rPr kumimoji="0" lang="en-US" sz="1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2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ce</a:t>
            </a:r>
            <a:r>
              <a:rPr kumimoji="0" lang="en-US" sz="1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2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priveste</a:t>
            </a:r>
            <a:r>
              <a:rPr kumimoji="0" lang="en-US" sz="1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2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implicarea</a:t>
            </a:r>
            <a:r>
              <a:rPr kumimoji="0" lang="en-US" sz="1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2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civica</a:t>
            </a:r>
            <a:r>
              <a:rPr kumimoji="0" lang="en-US" sz="1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/ social</a:t>
            </a:r>
          </a:p>
          <a:p>
            <a:pPr marL="180975" marR="0" lvl="0" indent="-168275" fontAlgn="auto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lang="en-US" sz="1200" dirty="0"/>
          </a:p>
          <a:p>
            <a:pPr marL="180975" marR="0" lvl="0" indent="-168275" fontAlgn="auto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en-US" sz="1200" b="0" i="0" u="sng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R="0" lvl="0" fontAlgn="auto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tabLst/>
              <a:defRPr/>
            </a:pPr>
            <a:r>
              <a:rPr kumimoji="0" lang="en-US" sz="1200" b="0" i="0" u="sng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Cand </a:t>
            </a:r>
            <a:r>
              <a:rPr kumimoji="0" lang="en-US" sz="1200" b="0" i="0" u="sng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vorbesc</a:t>
            </a:r>
            <a:r>
              <a:rPr kumimoji="0" lang="en-US" sz="1200" b="0" i="0" u="sng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200" b="0" i="0" u="sng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despre</a:t>
            </a:r>
            <a:r>
              <a:rPr kumimoji="0" lang="en-US" sz="1200" b="0" i="0" u="sng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200" b="0" i="0" u="sng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comunitati</a:t>
            </a:r>
            <a:r>
              <a:rPr kumimoji="0" lang="en-US" sz="1200" b="0" i="0" u="sng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, </a:t>
            </a:r>
            <a:r>
              <a:rPr kumimoji="0" lang="en-US" sz="1200" b="0" i="0" u="sng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oamenii</a:t>
            </a:r>
            <a:r>
              <a:rPr kumimoji="0" lang="en-US" sz="1200" b="0" i="0" u="sng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au </a:t>
            </a:r>
            <a:r>
              <a:rPr kumimoji="0" lang="en-US" sz="1200" b="0" i="0" u="sng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tendinta</a:t>
            </a:r>
            <a:r>
              <a:rPr kumimoji="0" lang="en-US" sz="1200" b="0" i="0" u="sng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de a se </a:t>
            </a:r>
            <a:r>
              <a:rPr kumimoji="0" lang="en-US" sz="1200" b="0" i="0" u="sng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referi</a:t>
            </a:r>
            <a:r>
              <a:rPr kumimoji="0" lang="en-US" sz="1200" b="0" i="0" u="sng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la </a:t>
            </a:r>
            <a:r>
              <a:rPr kumimoji="0" lang="en-US" sz="1200" b="0" i="0" u="sng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comunitati</a:t>
            </a:r>
            <a:r>
              <a:rPr kumimoji="0" lang="en-US" sz="1200" b="0" i="0" u="sng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200" b="0" i="0" u="sng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mici</a:t>
            </a:r>
            <a:r>
              <a:rPr kumimoji="0" lang="en-US" sz="1200" b="0" i="0" u="sng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200" b="0" i="0" u="sng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si</a:t>
            </a:r>
            <a:r>
              <a:rPr kumimoji="0" lang="en-US" sz="1200" b="0" i="0" u="sng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200" b="0" i="0" u="sng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punctuale</a:t>
            </a:r>
            <a:r>
              <a:rPr lang="en-US" sz="1200" dirty="0"/>
              <a:t>: hobby </a:t>
            </a:r>
            <a:r>
              <a:rPr lang="en-US" sz="1200" dirty="0" err="1"/>
              <a:t>sau</a:t>
            </a:r>
            <a:r>
              <a:rPr lang="en-US" sz="1200" dirty="0"/>
              <a:t> </a:t>
            </a:r>
            <a:r>
              <a:rPr lang="en-US" sz="1200" dirty="0" err="1"/>
              <a:t>locatie</a:t>
            </a:r>
            <a:endParaRPr kumimoji="0" lang="en-US" sz="12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R="0" lvl="0" fontAlgn="auto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tabLst/>
              <a:defRPr/>
            </a:pPr>
            <a:r>
              <a:rPr kumimoji="0" lang="en-US" sz="12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Comunitate</a:t>
            </a:r>
            <a:r>
              <a:rPr kumimoji="0" lang="en-US" sz="1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≠ </a:t>
            </a:r>
            <a:r>
              <a:rPr kumimoji="0" lang="en-US" sz="12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Oras</a:t>
            </a:r>
            <a:r>
              <a:rPr kumimoji="0" lang="en-US" sz="1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</a:p>
        </p:txBody>
      </p:sp>
      <p:pic>
        <p:nvPicPr>
          <p:cNvPr id="80" name="Picture 79" descr="A red text with a crack in the middle&#10;&#10;Description automatically generated">
            <a:extLst>
              <a:ext uri="{FF2B5EF4-FFF2-40B4-BE49-F238E27FC236}">
                <a16:creationId xmlns:a16="http://schemas.microsoft.com/office/drawing/2014/main" id="{287E9CB1-3BB1-1044-C28E-B34303C10FA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15650" y="6008101"/>
            <a:ext cx="1276350" cy="849899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C8046F-F8F9-55EC-BE8D-0287BD8EABE4}"/>
              </a:ext>
            </a:extLst>
          </p:cNvPr>
          <p:cNvSpPr txBox="1"/>
          <p:nvPr/>
        </p:nvSpPr>
        <p:spPr>
          <a:xfrm>
            <a:off x="3407840" y="2285997"/>
            <a:ext cx="2777716" cy="3320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5CFF8D-9FFF-FA6D-9874-3F70272B803D}"/>
              </a:ext>
            </a:extLst>
          </p:cNvPr>
          <p:cNvSpPr txBox="1"/>
          <p:nvPr/>
        </p:nvSpPr>
        <p:spPr>
          <a:xfrm>
            <a:off x="6322175" y="2332447"/>
            <a:ext cx="2777716" cy="3320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0687B7-338D-ABD1-D24A-1F7329F6AE01}"/>
              </a:ext>
            </a:extLst>
          </p:cNvPr>
          <p:cNvSpPr txBox="1"/>
          <p:nvPr/>
        </p:nvSpPr>
        <p:spPr>
          <a:xfrm>
            <a:off x="9090657" y="2285996"/>
            <a:ext cx="2777716" cy="3320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07904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763FA9CF-6B00-601C-A034-79406557AC38}"/>
              </a:ext>
            </a:extLst>
          </p:cNvPr>
          <p:cNvSpPr txBox="1"/>
          <p:nvPr/>
        </p:nvSpPr>
        <p:spPr>
          <a:xfrm>
            <a:off x="928722" y="420378"/>
            <a:ext cx="89159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Ce inseamna sa apartii unei comunitati</a:t>
            </a:r>
            <a:r>
              <a:rPr lang="en-US" dirty="0"/>
              <a:t>? </a:t>
            </a:r>
            <a:endParaRPr lang="en-RO" dirty="0"/>
          </a:p>
        </p:txBody>
      </p:sp>
      <p:pic>
        <p:nvPicPr>
          <p:cNvPr id="49" name="Picture 48" descr="A screenshot of a computer&#10;&#10;Description automatically generated">
            <a:extLst>
              <a:ext uri="{FF2B5EF4-FFF2-40B4-BE49-F238E27FC236}">
                <a16:creationId xmlns:a16="http://schemas.microsoft.com/office/drawing/2014/main" id="{68D0D72A-D712-9F28-0322-CF2BA78C1E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8F8F6"/>
              </a:clrFrom>
              <a:clrTo>
                <a:srgbClr val="F8F8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4" t="23031" r="24387" b="26753"/>
          <a:stretch/>
        </p:blipFill>
        <p:spPr>
          <a:xfrm>
            <a:off x="712519" y="1330035"/>
            <a:ext cx="8104052" cy="4738255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607241B1-921A-33B1-1CA1-A764D91D8D39}"/>
              </a:ext>
            </a:extLst>
          </p:cNvPr>
          <p:cNvSpPr txBox="1"/>
          <p:nvPr/>
        </p:nvSpPr>
        <p:spPr>
          <a:xfrm>
            <a:off x="7861466" y="1718953"/>
            <a:ext cx="4144487" cy="1710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dirty="0"/>
              <a:t>C</a:t>
            </a:r>
            <a:r>
              <a:rPr lang="en-RO" sz="1400" dirty="0"/>
              <a:t>omunitate inseamna mai intai respect reciproc, comunicare si sprijin si apoi initiative comune. </a:t>
            </a:r>
          </a:p>
          <a:p>
            <a:pPr>
              <a:lnSpc>
                <a:spcPct val="150000"/>
              </a:lnSpc>
            </a:pPr>
            <a:endParaRPr lang="en-RO" sz="1400" dirty="0"/>
          </a:p>
          <a:p>
            <a:pPr>
              <a:lnSpc>
                <a:spcPct val="150000"/>
              </a:lnSpc>
            </a:pPr>
            <a:r>
              <a:rPr lang="en-RO" sz="1400" dirty="0"/>
              <a:t>Ei nu pot face lucruri impreuna daca conditiile de respect si comunicare nu sunt indeplinite </a:t>
            </a:r>
          </a:p>
        </p:txBody>
      </p:sp>
      <p:pic>
        <p:nvPicPr>
          <p:cNvPr id="51" name="Graphic 50">
            <a:extLst>
              <a:ext uri="{FF2B5EF4-FFF2-40B4-BE49-F238E27FC236}">
                <a16:creationId xmlns:a16="http://schemas.microsoft.com/office/drawing/2014/main" id="{11A6698A-A5D0-4A42-5BF6-EBB49AE32FA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6114553"/>
            <a:ext cx="1594436" cy="67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7478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83FF7EF4-B54E-F77D-E1A7-8D5A7F7293EA}"/>
              </a:ext>
            </a:extLst>
          </p:cNvPr>
          <p:cNvSpPr txBox="1"/>
          <p:nvPr/>
        </p:nvSpPr>
        <p:spPr>
          <a:xfrm>
            <a:off x="928722" y="420378"/>
            <a:ext cx="891592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err="1"/>
              <a:t>Apartenenta</a:t>
            </a:r>
            <a:r>
              <a:rPr lang="en-US" dirty="0"/>
              <a:t> la </a:t>
            </a:r>
            <a:r>
              <a:rPr lang="en-US" dirty="0" err="1"/>
              <a:t>comunitati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fie functional / </a:t>
            </a:r>
            <a:r>
              <a:rPr lang="en-US" dirty="0" err="1"/>
              <a:t>administrativa</a:t>
            </a:r>
            <a:r>
              <a:rPr lang="en-US" dirty="0"/>
              <a:t>, fie </a:t>
            </a:r>
            <a:r>
              <a:rPr lang="en-US" dirty="0" err="1"/>
              <a:t>determinata</a:t>
            </a:r>
            <a:r>
              <a:rPr lang="en-US" dirty="0"/>
              <a:t> de </a:t>
            </a:r>
            <a:r>
              <a:rPr lang="en-US" dirty="0" err="1"/>
              <a:t>pasiuni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interese</a:t>
            </a:r>
            <a:r>
              <a:rPr lang="en-US" dirty="0"/>
              <a:t> </a:t>
            </a:r>
            <a:r>
              <a:rPr lang="en-US" dirty="0" err="1"/>
              <a:t>comune</a:t>
            </a:r>
            <a:r>
              <a:rPr lang="en-US" dirty="0"/>
              <a:t> </a:t>
            </a:r>
          </a:p>
          <a:p>
            <a:r>
              <a:rPr lang="en-US" dirty="0" err="1"/>
              <a:t>Scorurile</a:t>
            </a:r>
            <a:r>
              <a:rPr lang="en-US" dirty="0"/>
              <a:t> de </a:t>
            </a:r>
            <a:r>
              <a:rPr lang="en-US" dirty="0" err="1"/>
              <a:t>apartenenta</a:t>
            </a:r>
            <a:r>
              <a:rPr lang="en-US" dirty="0"/>
              <a:t> sunt </a:t>
            </a:r>
            <a:r>
              <a:rPr lang="en-US" dirty="0" err="1"/>
              <a:t>insa</a:t>
            </a:r>
            <a:r>
              <a:rPr lang="en-US" dirty="0"/>
              <a:t> sub 50% </a:t>
            </a:r>
            <a:endParaRPr lang="en-RO" dirty="0"/>
          </a:p>
        </p:txBody>
      </p:sp>
      <p:pic>
        <p:nvPicPr>
          <p:cNvPr id="40" name="Picture 39" descr="A screenshot of a computer&#10;&#10;Description automatically generated">
            <a:extLst>
              <a:ext uri="{FF2B5EF4-FFF2-40B4-BE49-F238E27FC236}">
                <a16:creationId xmlns:a16="http://schemas.microsoft.com/office/drawing/2014/main" id="{2082C942-AC91-C2D3-D34B-506DF171BA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8F8F6"/>
              </a:clrFrom>
              <a:clrTo>
                <a:srgbClr val="F8F8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6" t="22338" r="37395" b="37835"/>
          <a:stretch/>
        </p:blipFill>
        <p:spPr>
          <a:xfrm>
            <a:off x="188402" y="2398815"/>
            <a:ext cx="4343922" cy="2731326"/>
          </a:xfrm>
          <a:prstGeom prst="rect">
            <a:avLst/>
          </a:prstGeom>
        </p:spPr>
      </p:pic>
      <p:pic>
        <p:nvPicPr>
          <p:cNvPr id="41" name="Picture 40" descr="A screenshot of a computer&#10;&#10;Description automatically generated">
            <a:extLst>
              <a:ext uri="{FF2B5EF4-FFF2-40B4-BE49-F238E27FC236}">
                <a16:creationId xmlns:a16="http://schemas.microsoft.com/office/drawing/2014/main" id="{5F33B570-A3EC-0B7A-216B-CD64EC4097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8F9F6"/>
              </a:clrFrom>
              <a:clrTo>
                <a:srgbClr val="F8F9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3" t="38269" r="37698" b="35064"/>
          <a:stretch/>
        </p:blipFill>
        <p:spPr>
          <a:xfrm>
            <a:off x="4202548" y="2398815"/>
            <a:ext cx="4156365" cy="1828799"/>
          </a:xfrm>
          <a:prstGeom prst="rect">
            <a:avLst/>
          </a:prstGeom>
        </p:spPr>
      </p:pic>
      <p:pic>
        <p:nvPicPr>
          <p:cNvPr id="42" name="Picture 41" descr="A screenshot of a computer&#10;&#10;Description automatically generated">
            <a:extLst>
              <a:ext uri="{FF2B5EF4-FFF2-40B4-BE49-F238E27FC236}">
                <a16:creationId xmlns:a16="http://schemas.microsoft.com/office/drawing/2014/main" id="{7F4699C2-553F-603C-E0E6-0C0780C8E4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8F8F6"/>
              </a:clrFrom>
              <a:clrTo>
                <a:srgbClr val="F8F8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8" t="26840" r="47403" b="35238"/>
          <a:stretch/>
        </p:blipFill>
        <p:spPr>
          <a:xfrm>
            <a:off x="8269236" y="2315688"/>
            <a:ext cx="3459665" cy="2600699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A0DCCC83-C4A3-8826-5741-A9A4FEB794CA}"/>
              </a:ext>
            </a:extLst>
          </p:cNvPr>
          <p:cNvSpPr txBox="1"/>
          <p:nvPr/>
        </p:nvSpPr>
        <p:spPr>
          <a:xfrm>
            <a:off x="1443515" y="2196934"/>
            <a:ext cx="2594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D</a:t>
            </a:r>
            <a:r>
              <a:rPr lang="en-RO" sz="1400" dirty="0"/>
              <a:t>IN CE ORGANIZATII FAC PARTE?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4851810-6776-301E-012B-F8CB45EE5BA4}"/>
              </a:ext>
            </a:extLst>
          </p:cNvPr>
          <p:cNvSpPr txBox="1"/>
          <p:nvPr/>
        </p:nvSpPr>
        <p:spPr>
          <a:xfrm>
            <a:off x="4993462" y="2196934"/>
            <a:ext cx="34596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SIMT CA FAC PARTE UNEI COMUNITATI DIN …</a:t>
            </a:r>
            <a:endParaRPr lang="en-RO" sz="14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5706F09-F01D-DB89-CEC0-53A2FCFC5FFA}"/>
              </a:ext>
            </a:extLst>
          </p:cNvPr>
          <p:cNvSpPr txBox="1"/>
          <p:nvPr/>
        </p:nvSpPr>
        <p:spPr>
          <a:xfrm>
            <a:off x="8803014" y="2196934"/>
            <a:ext cx="18993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IN FUNCTIE DE SECTOR </a:t>
            </a:r>
            <a:endParaRPr lang="en-RO" sz="1400" dirty="0"/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D5AA77A8-ABDF-0382-38A3-A25FA459B9DB}"/>
              </a:ext>
            </a:extLst>
          </p:cNvPr>
          <p:cNvSpPr/>
          <p:nvPr/>
        </p:nvSpPr>
        <p:spPr>
          <a:xfrm>
            <a:off x="4993462" y="3484423"/>
            <a:ext cx="2815227" cy="46708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O"/>
          </a:p>
        </p:txBody>
      </p:sp>
      <p:sp>
        <p:nvSpPr>
          <p:cNvPr id="47" name="Right Arrow 46">
            <a:extLst>
              <a:ext uri="{FF2B5EF4-FFF2-40B4-BE49-F238E27FC236}">
                <a16:creationId xmlns:a16="http://schemas.microsoft.com/office/drawing/2014/main" id="{9E80549C-25AE-F060-F067-5D7178DE6BB0}"/>
              </a:ext>
            </a:extLst>
          </p:cNvPr>
          <p:cNvSpPr/>
          <p:nvPr/>
        </p:nvSpPr>
        <p:spPr>
          <a:xfrm>
            <a:off x="8067204" y="3497576"/>
            <a:ext cx="583418" cy="365878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O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CFAEBCF-55DB-383B-8491-3C6474706B0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6114553"/>
            <a:ext cx="1594436" cy="67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9398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12C8B99B-4D4A-F587-C5B0-60EE06998318}"/>
              </a:ext>
            </a:extLst>
          </p:cNvPr>
          <p:cNvSpPr txBox="1"/>
          <p:nvPr/>
        </p:nvSpPr>
        <p:spPr>
          <a:xfrm>
            <a:off x="1207117" y="564626"/>
            <a:ext cx="89159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I</a:t>
            </a:r>
            <a:r>
              <a:rPr lang="en-US"/>
              <a:t>ncidenta</a:t>
            </a:r>
            <a:r>
              <a:rPr lang="en-US" dirty="0"/>
              <a:t> </a:t>
            </a:r>
            <a:r>
              <a:rPr lang="en-US"/>
              <a:t>versus gradul</a:t>
            </a:r>
            <a:r>
              <a:rPr lang="en-US" dirty="0"/>
              <a:t> </a:t>
            </a:r>
            <a:r>
              <a:rPr lang="en-US"/>
              <a:t>de afiliere</a:t>
            </a:r>
            <a:r>
              <a:rPr lang="en-US" dirty="0"/>
              <a:t> </a:t>
            </a:r>
            <a:r>
              <a:rPr lang="en-US"/>
              <a:t>la tipuri</a:t>
            </a:r>
            <a:r>
              <a:rPr lang="en-US" dirty="0"/>
              <a:t> </a:t>
            </a:r>
            <a:r>
              <a:rPr lang="en-US"/>
              <a:t>de comunitati</a:t>
            </a:r>
            <a:endParaRPr lang="en-US" dirty="0"/>
          </a:p>
        </p:txBody>
      </p:sp>
      <p:pic>
        <p:nvPicPr>
          <p:cNvPr id="36" name="Picture 35" descr="A screenshot of a computer&#10;&#10;Description automatically generated">
            <a:extLst>
              <a:ext uri="{FF2B5EF4-FFF2-40B4-BE49-F238E27FC236}">
                <a16:creationId xmlns:a16="http://schemas.microsoft.com/office/drawing/2014/main" id="{BF46041E-C536-8A60-6B86-290A65DE39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8F8F6"/>
              </a:clrFrom>
              <a:clrTo>
                <a:srgbClr val="F8F8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7" t="21645" r="30555" b="27273"/>
          <a:stretch/>
        </p:blipFill>
        <p:spPr>
          <a:xfrm>
            <a:off x="819945" y="1214456"/>
            <a:ext cx="6282047" cy="511934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CF4B23CC-E18B-E36F-2398-CD0D81AD9809}"/>
              </a:ext>
            </a:extLst>
          </p:cNvPr>
          <p:cNvSpPr txBox="1"/>
          <p:nvPr/>
        </p:nvSpPr>
        <p:spPr>
          <a:xfrm>
            <a:off x="7519009" y="3092008"/>
            <a:ext cx="3402880" cy="1171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Incep</a:t>
            </a:r>
            <a:r>
              <a:rPr kumimoji="0" lang="en-GB" sz="12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1200" b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</a:t>
            </a:r>
            <a:r>
              <a:rPr kumimoji="0" lang="en-GB" sz="12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 </a:t>
            </a:r>
            <a:r>
              <a:rPr kumimoji="0" lang="en-GB" sz="1200" b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dezvolte</a:t>
            </a:r>
            <a:r>
              <a:rPr kumimoji="0" lang="en-GB" sz="12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tot </a:t>
            </a:r>
            <a:r>
              <a:rPr kumimoji="0" lang="en-GB" sz="1200" b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</a:t>
            </a:r>
            <a:r>
              <a:rPr kumimoji="0" lang="en-GB" sz="12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1200" b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multe</a:t>
            </a:r>
            <a:r>
              <a:rPr kumimoji="0" lang="en-GB" sz="12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1200" b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astfel</a:t>
            </a:r>
            <a:r>
              <a:rPr kumimoji="0" lang="en-GB" sz="12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kumimoji="0" lang="en-GB" sz="1200" b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actiuni</a:t>
            </a:r>
            <a:r>
              <a:rPr kumimoji="0" lang="en-GB" sz="12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care sunt </a:t>
            </a:r>
            <a:r>
              <a:rPr kumimoji="0" lang="en-GB" sz="1200" b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menite</a:t>
            </a:r>
            <a:r>
              <a:rPr kumimoji="0" lang="en-GB" sz="12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1200" b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</a:t>
            </a:r>
            <a:r>
              <a:rPr kumimoji="0" lang="en-GB" sz="12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1200" b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creeze</a:t>
            </a:r>
            <a:r>
              <a:rPr kumimoji="0" lang="en-GB" sz="12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 spirit </a:t>
            </a:r>
            <a:r>
              <a:rPr kumimoji="0" lang="en-GB" sz="1200" b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comunitar</a:t>
            </a:r>
            <a:r>
              <a:rPr kumimoji="0" lang="en-GB" sz="12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1200" b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</a:t>
            </a:r>
            <a:r>
              <a:rPr kumimoji="0" lang="en-GB" sz="12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1200" b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depaseste</a:t>
            </a:r>
            <a:r>
              <a:rPr kumimoji="0" lang="en-GB" sz="12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1200" b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spatiul</a:t>
            </a:r>
            <a:r>
              <a:rPr kumimoji="0" lang="en-GB" sz="12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1200" b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blocului</a:t>
            </a:r>
            <a:r>
              <a:rPr kumimoji="0" lang="en-GB" sz="12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kumimoji="0" lang="en-GB" sz="1200" b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cartierului</a:t>
            </a:r>
            <a:r>
              <a:rPr kumimoji="0" lang="en-GB" sz="12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case in care </a:t>
            </a:r>
            <a:r>
              <a:rPr kumimoji="0" lang="en-GB" sz="1200" b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traiesc</a:t>
            </a:r>
            <a:r>
              <a:rPr kumimoji="0" lang="en-GB" sz="12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1200" b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indivizii</a:t>
            </a:r>
            <a:r>
              <a:rPr kumimoji="0" lang="en-GB" sz="12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endParaRPr kumimoji="0" lang="en-US" sz="1200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327EF717-A95B-61F7-BB55-BF3CD996988B}"/>
              </a:ext>
            </a:extLst>
          </p:cNvPr>
          <p:cNvCxnSpPr/>
          <p:nvPr/>
        </p:nvCxnSpPr>
        <p:spPr>
          <a:xfrm>
            <a:off x="5665078" y="3598772"/>
            <a:ext cx="173379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>
            <a:extLst>
              <a:ext uri="{FF2B5EF4-FFF2-40B4-BE49-F238E27FC236}">
                <a16:creationId xmlns:a16="http://schemas.microsoft.com/office/drawing/2014/main" id="{BE265EBD-D9D2-E0EE-A366-CC5F678EFE4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6114553"/>
            <a:ext cx="1594436" cy="67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5387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screenshot of a computer&#10;&#10;Description automatically generated">
            <a:extLst>
              <a:ext uri="{FF2B5EF4-FFF2-40B4-BE49-F238E27FC236}">
                <a16:creationId xmlns:a16="http://schemas.microsoft.com/office/drawing/2014/main" id="{52501DFA-D33F-7285-F49A-D04D4D9D84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8F8F6"/>
              </a:clrFrom>
              <a:clrTo>
                <a:srgbClr val="F8F8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2" t="25230" r="31709" b="33538"/>
          <a:stretch/>
        </p:blipFill>
        <p:spPr>
          <a:xfrm>
            <a:off x="485706" y="1019125"/>
            <a:ext cx="4403189" cy="2827606"/>
          </a:xfrm>
          <a:prstGeom prst="rect">
            <a:avLst/>
          </a:prstGeom>
        </p:spPr>
      </p:pic>
      <p:pic>
        <p:nvPicPr>
          <p:cNvPr id="26" name="Picture 25" descr="A screenshot of a computer&#10;&#10;Description automatically generated">
            <a:extLst>
              <a:ext uri="{FF2B5EF4-FFF2-40B4-BE49-F238E27FC236}">
                <a16:creationId xmlns:a16="http://schemas.microsoft.com/office/drawing/2014/main" id="{2CB9F1E6-2A06-8A19-6AD9-9AF083A257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8F8F6"/>
              </a:clrFrom>
              <a:clrTo>
                <a:srgbClr val="F8F8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3" t="18527" r="49065" b="32913"/>
          <a:stretch/>
        </p:blipFill>
        <p:spPr>
          <a:xfrm>
            <a:off x="1135041" y="3713870"/>
            <a:ext cx="1115790" cy="2109637"/>
          </a:xfrm>
          <a:prstGeom prst="rect">
            <a:avLst/>
          </a:prstGeom>
        </p:spPr>
      </p:pic>
      <p:pic>
        <p:nvPicPr>
          <p:cNvPr id="27" name="Picture 26" descr="A screenshot of a computer&#10;&#10;Description automatically generated">
            <a:extLst>
              <a:ext uri="{FF2B5EF4-FFF2-40B4-BE49-F238E27FC236}">
                <a16:creationId xmlns:a16="http://schemas.microsoft.com/office/drawing/2014/main" id="{0E4BDAD3-62D9-F7CE-7E84-E00AB3A0F3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8F8F6"/>
              </a:clrFrom>
              <a:clrTo>
                <a:srgbClr val="F8F8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26" t="32421" r="24503" b="46948"/>
          <a:stretch/>
        </p:blipFill>
        <p:spPr>
          <a:xfrm>
            <a:off x="1313669" y="5823506"/>
            <a:ext cx="937161" cy="924581"/>
          </a:xfrm>
          <a:prstGeom prst="rect">
            <a:avLst/>
          </a:prstGeom>
        </p:spPr>
      </p:pic>
      <p:pic>
        <p:nvPicPr>
          <p:cNvPr id="28" name="Picture 27" descr="A screenshot of a computer&#10;&#10;Description automatically generated">
            <a:extLst>
              <a:ext uri="{FF2B5EF4-FFF2-40B4-BE49-F238E27FC236}">
                <a16:creationId xmlns:a16="http://schemas.microsoft.com/office/drawing/2014/main" id="{C02A9CAF-6DA6-9514-937A-CB4676CE86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8F9F6"/>
              </a:clrFrom>
              <a:clrTo>
                <a:srgbClr val="F8F9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55" t="25846" r="48248" b="35179"/>
          <a:stretch/>
        </p:blipFill>
        <p:spPr>
          <a:xfrm>
            <a:off x="3254451" y="3713870"/>
            <a:ext cx="1219076" cy="2109637"/>
          </a:xfrm>
          <a:prstGeom prst="rect">
            <a:avLst/>
          </a:prstGeom>
        </p:spPr>
      </p:pic>
      <p:pic>
        <p:nvPicPr>
          <p:cNvPr id="29" name="Picture 28" descr="A screenshot of a computer&#10;&#10;Description automatically generated">
            <a:extLst>
              <a:ext uri="{FF2B5EF4-FFF2-40B4-BE49-F238E27FC236}">
                <a16:creationId xmlns:a16="http://schemas.microsoft.com/office/drawing/2014/main" id="{7B38E8AF-1639-5960-FFFB-DD6C3AD853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7F8F6"/>
              </a:clrFrom>
              <a:clrTo>
                <a:srgbClr val="F7F8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19" t="31590" r="24786" b="50000"/>
          <a:stretch/>
        </p:blipFill>
        <p:spPr>
          <a:xfrm>
            <a:off x="3552464" y="5940570"/>
            <a:ext cx="827763" cy="80751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0DDBF97-F88D-04FE-5748-C7BF8AE34150}"/>
              </a:ext>
            </a:extLst>
          </p:cNvPr>
          <p:cNvSpPr txBox="1"/>
          <p:nvPr/>
        </p:nvSpPr>
        <p:spPr>
          <a:xfrm>
            <a:off x="5695929" y="1909708"/>
            <a:ext cx="488255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u="sng" dirty="0"/>
              <a:t>I</a:t>
            </a:r>
            <a:r>
              <a:rPr lang="en-RO" sz="1400" u="sng" dirty="0"/>
              <a:t>ndicele de apartenenta</a:t>
            </a:r>
            <a:r>
              <a:rPr lang="en-RO" sz="1400" dirty="0"/>
              <a:t>: mandrie / apartenenta / calitatea vietii </a:t>
            </a:r>
          </a:p>
          <a:p>
            <a:r>
              <a:rPr lang="en-RO" sz="1400" dirty="0"/>
              <a:t>– impact in dezvoltarea economica  </a:t>
            </a:r>
          </a:p>
          <a:p>
            <a:r>
              <a:rPr lang="en-GB" sz="1400" u="sng" dirty="0"/>
              <a:t>I</a:t>
            </a:r>
            <a:r>
              <a:rPr lang="en-RO" sz="1400" u="sng" dirty="0"/>
              <a:t>ndicele de coeziune sociala</a:t>
            </a:r>
            <a:r>
              <a:rPr lang="en-RO" sz="1400" dirty="0"/>
              <a:t>: apartenenta la comunitati </a:t>
            </a:r>
          </a:p>
          <a:p>
            <a:r>
              <a:rPr lang="en-RO" sz="1400" dirty="0"/>
              <a:t>- </a:t>
            </a:r>
            <a:r>
              <a:rPr lang="en-GB" sz="1400" dirty="0"/>
              <a:t>S</a:t>
            </a:r>
            <a:r>
              <a:rPr lang="en-RO" sz="1400" dirty="0"/>
              <a:t>entiment de identitate, siguranta si stimularea implicarii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D73F41C-C22E-93A2-2916-64FC72F281A6}"/>
              </a:ext>
            </a:extLst>
          </p:cNvPr>
          <p:cNvSpPr txBox="1"/>
          <p:nvPr/>
        </p:nvSpPr>
        <p:spPr>
          <a:xfrm>
            <a:off x="5681861" y="4289073"/>
            <a:ext cx="277133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u="sng" dirty="0"/>
              <a:t>A</a:t>
            </a:r>
            <a:r>
              <a:rPr lang="en-RO" sz="1400" u="sng" dirty="0"/>
              <a:t>partenenta ridicata</a:t>
            </a:r>
            <a:r>
              <a:rPr lang="en-RO" sz="1400" dirty="0"/>
              <a:t>: </a:t>
            </a:r>
          </a:p>
          <a:p>
            <a:r>
              <a:rPr lang="en-GB" sz="1400" dirty="0"/>
              <a:t>N</a:t>
            </a:r>
            <a:r>
              <a:rPr lang="en-RO" sz="1400" dirty="0"/>
              <a:t>ascut in Bucuresti, 18-24 / +55, femei, venit inalt </a:t>
            </a:r>
          </a:p>
          <a:p>
            <a:endParaRPr lang="en-RO" sz="1400" dirty="0"/>
          </a:p>
          <a:p>
            <a:r>
              <a:rPr lang="en-GB" sz="1400" u="sng" dirty="0"/>
              <a:t>A</a:t>
            </a:r>
            <a:r>
              <a:rPr lang="en-RO" sz="1400" u="sng" dirty="0"/>
              <a:t>partenenta scazuta: </a:t>
            </a:r>
          </a:p>
          <a:p>
            <a:r>
              <a:rPr lang="en-GB" sz="1400" dirty="0"/>
              <a:t>M</a:t>
            </a:r>
            <a:r>
              <a:rPr lang="en-RO" sz="1400" dirty="0"/>
              <a:t>utat in Bucuresti, blue collar, 25-44, sector 6, venit mediu si scazut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2E9BBF8-96E0-37D8-78A2-B2C8E5B3A685}"/>
              </a:ext>
            </a:extLst>
          </p:cNvPr>
          <p:cNvSpPr txBox="1"/>
          <p:nvPr/>
        </p:nvSpPr>
        <p:spPr>
          <a:xfrm>
            <a:off x="8721969" y="4289072"/>
            <a:ext cx="316225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 err="1"/>
              <a:t>Coeziune</a:t>
            </a:r>
            <a:r>
              <a:rPr lang="en-US" sz="1400" u="sng" dirty="0"/>
              <a:t> </a:t>
            </a:r>
            <a:r>
              <a:rPr lang="en-RO" sz="1400" u="sng" dirty="0"/>
              <a:t>ridicata</a:t>
            </a:r>
            <a:r>
              <a:rPr lang="en-RO" sz="1400" dirty="0"/>
              <a:t>: </a:t>
            </a:r>
          </a:p>
          <a:p>
            <a:r>
              <a:rPr lang="en-GB" sz="1400" dirty="0"/>
              <a:t>N</a:t>
            </a:r>
            <a:r>
              <a:rPr lang="en-RO" sz="1400" dirty="0"/>
              <a:t>ascut in Bucuresti, +55, femei, venit scazut, barbati, sector 1 </a:t>
            </a:r>
          </a:p>
          <a:p>
            <a:endParaRPr lang="en-RO" sz="1400" dirty="0"/>
          </a:p>
          <a:p>
            <a:r>
              <a:rPr lang="en-US" sz="1400" u="sng" dirty="0" err="1"/>
              <a:t>Coeziune</a:t>
            </a:r>
            <a:r>
              <a:rPr lang="en-US" sz="1400" u="sng" dirty="0"/>
              <a:t> </a:t>
            </a:r>
            <a:r>
              <a:rPr lang="en-RO" sz="1400" u="sng" dirty="0"/>
              <a:t>scazuta: </a:t>
            </a:r>
          </a:p>
          <a:p>
            <a:r>
              <a:rPr lang="en-GB" sz="1400" dirty="0"/>
              <a:t>M</a:t>
            </a:r>
            <a:r>
              <a:rPr lang="en-RO" sz="1400" dirty="0"/>
              <a:t>utat in Bucuresti, sector2,  35-44, venit inalt, femei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9CBAA40-EAAC-448D-9E56-4B869758A6F6}"/>
              </a:ext>
            </a:extLst>
          </p:cNvPr>
          <p:cNvSpPr txBox="1"/>
          <p:nvPr/>
        </p:nvSpPr>
        <p:spPr>
          <a:xfrm>
            <a:off x="5681862" y="2985813"/>
            <a:ext cx="6202366" cy="792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b="1" dirty="0"/>
              <a:t>C</a:t>
            </a:r>
            <a:r>
              <a:rPr lang="en-RO" sz="1600" b="1" dirty="0"/>
              <a:t>ei cu educatie inalta si venit mare au un indice de apartenenta mai mare, dar indice de coeziune mai mic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9499149-F587-9700-0C3F-584ACFFDAFB2}"/>
              </a:ext>
            </a:extLst>
          </p:cNvPr>
          <p:cNvSpPr txBox="1"/>
          <p:nvPr/>
        </p:nvSpPr>
        <p:spPr>
          <a:xfrm>
            <a:off x="815926" y="310280"/>
            <a:ext cx="38826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RO" dirty="0"/>
              <a:t>Indici ai identitatii urbane 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80F0906-49FE-3EC6-A688-B2D47614B85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6114553"/>
            <a:ext cx="1594436" cy="67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4733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screenshot of a computer&#10;&#10;Description automatically generated">
            <a:extLst>
              <a:ext uri="{FF2B5EF4-FFF2-40B4-BE49-F238E27FC236}">
                <a16:creationId xmlns:a16="http://schemas.microsoft.com/office/drawing/2014/main" id="{1D62A4DA-BBBF-637A-C3C2-275D4662AE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8F8F6"/>
              </a:clrFrom>
              <a:clrTo>
                <a:srgbClr val="F8F8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70" t="21539" r="36197" b="27385"/>
          <a:stretch/>
        </p:blipFill>
        <p:spPr>
          <a:xfrm>
            <a:off x="525009" y="1871003"/>
            <a:ext cx="4054207" cy="3882682"/>
          </a:xfrm>
          <a:prstGeom prst="rect">
            <a:avLst/>
          </a:prstGeom>
        </p:spPr>
      </p:pic>
      <p:pic>
        <p:nvPicPr>
          <p:cNvPr id="16" name="Picture 15" descr="A screenshot of a computer&#10;&#10;Description automatically generated">
            <a:extLst>
              <a:ext uri="{FF2B5EF4-FFF2-40B4-BE49-F238E27FC236}">
                <a16:creationId xmlns:a16="http://schemas.microsoft.com/office/drawing/2014/main" id="{E403E64A-DB9C-784A-F3BD-B22D6E1076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8F8F6"/>
              </a:clrFrom>
              <a:clrTo>
                <a:srgbClr val="F8F8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60" t="36308" r="39530" b="34154"/>
          <a:stretch/>
        </p:blipFill>
        <p:spPr>
          <a:xfrm>
            <a:off x="4137406" y="1871004"/>
            <a:ext cx="3685932" cy="2166424"/>
          </a:xfrm>
          <a:prstGeom prst="rect">
            <a:avLst/>
          </a:prstGeom>
        </p:spPr>
      </p:pic>
      <p:pic>
        <p:nvPicPr>
          <p:cNvPr id="17" name="Picture 16" descr="A screenshot of a computer&#10;&#10;Description automatically generated">
            <a:extLst>
              <a:ext uri="{FF2B5EF4-FFF2-40B4-BE49-F238E27FC236}">
                <a16:creationId xmlns:a16="http://schemas.microsoft.com/office/drawing/2014/main" id="{B3FDB72B-26D2-76A9-AF24-EABEA6A26D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8F8F6"/>
              </a:clrFrom>
              <a:clrTo>
                <a:srgbClr val="F8F8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9" t="24411" r="37992" b="32307"/>
          <a:stretch/>
        </p:blipFill>
        <p:spPr>
          <a:xfrm>
            <a:off x="7787918" y="1832374"/>
            <a:ext cx="4116699" cy="3460651"/>
          </a:xfrm>
          <a:prstGeom prst="rect">
            <a:avLst/>
          </a:prstGeom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1C54798-1CEC-0C51-7877-AA3C7C230983}"/>
              </a:ext>
            </a:extLst>
          </p:cNvPr>
          <p:cNvSpPr/>
          <p:nvPr/>
        </p:nvSpPr>
        <p:spPr>
          <a:xfrm>
            <a:off x="4137406" y="1997612"/>
            <a:ext cx="2050367" cy="81592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O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D0F89E0B-5E6E-69EC-9C57-E9D4F4E8A3B9}"/>
              </a:ext>
            </a:extLst>
          </p:cNvPr>
          <p:cNvSpPr/>
          <p:nvPr/>
        </p:nvSpPr>
        <p:spPr>
          <a:xfrm>
            <a:off x="8112201" y="2057457"/>
            <a:ext cx="2050367" cy="60256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O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88213ED3-306B-ECD0-053C-EFD12052B806}"/>
              </a:ext>
            </a:extLst>
          </p:cNvPr>
          <p:cNvSpPr/>
          <p:nvPr/>
        </p:nvSpPr>
        <p:spPr>
          <a:xfrm>
            <a:off x="501745" y="2053881"/>
            <a:ext cx="2050367" cy="71745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O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AA3087C-F60A-9335-86CA-EB241466B313}"/>
              </a:ext>
            </a:extLst>
          </p:cNvPr>
          <p:cNvSpPr txBox="1"/>
          <p:nvPr/>
        </p:nvSpPr>
        <p:spPr>
          <a:xfrm>
            <a:off x="494048" y="1380310"/>
            <a:ext cx="18289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L</a:t>
            </a:r>
            <a:r>
              <a:rPr lang="en-RO" sz="1600" b="1" dirty="0"/>
              <a:t>a ce au participat?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9C6E95C-5E9A-F0F7-4507-31239A4B6A0D}"/>
              </a:ext>
            </a:extLst>
          </p:cNvPr>
          <p:cNvSpPr txBox="1"/>
          <p:nvPr/>
        </p:nvSpPr>
        <p:spPr>
          <a:xfrm>
            <a:off x="4137406" y="1380310"/>
            <a:ext cx="24289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/>
              <a:t>Interes</a:t>
            </a:r>
            <a:r>
              <a:rPr lang="en-US" sz="1600" b="1" dirty="0"/>
              <a:t> </a:t>
            </a:r>
            <a:r>
              <a:rPr lang="en-US" sz="1600" b="1" dirty="0" err="1"/>
              <a:t>pentru</a:t>
            </a:r>
            <a:r>
              <a:rPr lang="en-US" sz="1600" b="1" dirty="0"/>
              <a:t> </a:t>
            </a:r>
            <a:r>
              <a:rPr lang="en-US" sz="1600" b="1" dirty="0" err="1"/>
              <a:t>evenimente</a:t>
            </a:r>
            <a:r>
              <a:rPr lang="en-US" sz="1600" b="1" dirty="0"/>
              <a:t> </a:t>
            </a:r>
            <a:endParaRPr lang="en-RO" sz="16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EC133E5-B850-BFCC-1272-61C277E05FDD}"/>
              </a:ext>
            </a:extLst>
          </p:cNvPr>
          <p:cNvSpPr txBox="1"/>
          <p:nvPr/>
        </p:nvSpPr>
        <p:spPr>
          <a:xfrm>
            <a:off x="8112201" y="1380310"/>
            <a:ext cx="22060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Recompense </a:t>
            </a:r>
            <a:r>
              <a:rPr lang="en-US" sz="1600" b="1" dirty="0" err="1"/>
              <a:t>si</a:t>
            </a:r>
            <a:r>
              <a:rPr lang="en-US" sz="1600" b="1" dirty="0"/>
              <a:t> </a:t>
            </a:r>
            <a:r>
              <a:rPr lang="en-US" sz="1600" b="1" dirty="0" err="1"/>
              <a:t>beneficii</a:t>
            </a:r>
            <a:r>
              <a:rPr lang="en-US" sz="1600" b="1" dirty="0"/>
              <a:t> </a:t>
            </a:r>
            <a:endParaRPr lang="en-RO" sz="16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CD3856F-6147-EEDE-DAD1-0FFE8453DF9E}"/>
              </a:ext>
            </a:extLst>
          </p:cNvPr>
          <p:cNvSpPr txBox="1"/>
          <p:nvPr/>
        </p:nvSpPr>
        <p:spPr>
          <a:xfrm>
            <a:off x="253219" y="338415"/>
            <a:ext cx="78220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RO" sz="2000" dirty="0"/>
              <a:t>La ce solutii privind implicarea reactioneaza bucurestenii? 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DC3D3EF-F8BA-53AE-4DFB-1BF6F751DEF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6114553"/>
            <a:ext cx="1594436" cy="67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105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8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97879" y="0"/>
              <a:ext cx="6291072" cy="6857999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05C4FA7-08E0-E008-F6D9-81DA379583B4}"/>
              </a:ext>
            </a:extLst>
          </p:cNvPr>
          <p:cNvSpPr txBox="1"/>
          <p:nvPr/>
        </p:nvSpPr>
        <p:spPr>
          <a:xfrm>
            <a:off x="6351607" y="2168338"/>
            <a:ext cx="25114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FF0000"/>
                </a:solidFill>
                <a:latin typeface="Calibri Light (Body)"/>
              </a:rPr>
              <a:t>CERCETARE CALITATIVA </a:t>
            </a:r>
            <a:endParaRPr lang="ro-RO" sz="1200" b="1" dirty="0">
              <a:solidFill>
                <a:srgbClr val="FF0000"/>
              </a:solidFill>
              <a:latin typeface="Calibri Light (Body)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6ADFE7-7D3D-E6DA-0981-B0E52B3E1CC3}"/>
              </a:ext>
            </a:extLst>
          </p:cNvPr>
          <p:cNvSpPr txBox="1"/>
          <p:nvPr/>
        </p:nvSpPr>
        <p:spPr>
          <a:xfrm>
            <a:off x="6351607" y="2477996"/>
            <a:ext cx="3288110" cy="3513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"/>
                <a:ea typeface="+mn-ea"/>
                <a:cs typeface="+mn-cs"/>
              </a:rPr>
              <a:t>16 </a:t>
            </a:r>
            <a:r>
              <a:rPr kumimoji="0" lang="en-US" sz="1200" b="1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"/>
                <a:ea typeface="+mn-ea"/>
                <a:cs typeface="+mn-cs"/>
              </a:rPr>
              <a:t>interviuri</a:t>
            </a:r>
            <a:r>
              <a:rPr kumimoji="0" lang="en-US" sz="12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"/>
                <a:ea typeface="+mn-ea"/>
                <a:cs typeface="+mn-cs"/>
              </a:rPr>
              <a:t> in </a:t>
            </a:r>
            <a:r>
              <a:rPr kumimoji="0" lang="en-US" sz="1200" b="1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"/>
                <a:ea typeface="+mn-ea"/>
                <a:cs typeface="+mn-cs"/>
              </a:rPr>
              <a:t>profunzim</a:t>
            </a:r>
            <a:r>
              <a:rPr lang="en-US" sz="1200" b="1" u="sng" dirty="0">
                <a:latin typeface="Calibri "/>
              </a:rPr>
              <a:t>e</a:t>
            </a:r>
            <a:endParaRPr kumimoji="0" lang="en-US" sz="1200" b="1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1" dirty="0">
                <a:latin typeface="Calibri "/>
              </a:rPr>
              <a:t>4 IDI 18-25 ani </a:t>
            </a:r>
          </a:p>
          <a:p>
            <a:pPr marL="171450" marR="0" lvl="0" indent="-17145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"/>
                <a:ea typeface="+mn-ea"/>
                <a:cs typeface="+mn-cs"/>
              </a:rPr>
              <a:t>4 IDI 25-35 ani </a:t>
            </a:r>
          </a:p>
          <a:p>
            <a:pPr marL="171450" marR="0" lvl="0" indent="-17145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1" dirty="0">
                <a:latin typeface="Calibri "/>
              </a:rPr>
              <a:t>4IDI 36-45 ani </a:t>
            </a:r>
          </a:p>
          <a:p>
            <a:pPr marL="171450" marR="0" lvl="0" indent="-17145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"/>
                <a:ea typeface="+mn-ea"/>
                <a:cs typeface="+mn-cs"/>
              </a:rPr>
              <a:t>4IDI 45 +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lang="en-US" sz="1200" b="1" u="sng" dirty="0">
              <a:latin typeface="Calibri 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"/>
                <a:ea typeface="+mn-ea"/>
                <a:cs typeface="+mn-cs"/>
              </a:rPr>
              <a:t>Note de </a:t>
            </a:r>
            <a:r>
              <a:rPr kumimoji="0" lang="en-US" sz="1200" b="1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"/>
                <a:ea typeface="+mn-ea"/>
                <a:cs typeface="+mn-cs"/>
              </a:rPr>
              <a:t>recrutare</a:t>
            </a:r>
            <a:r>
              <a:rPr kumimoji="0" lang="en-US" sz="12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"/>
                <a:ea typeface="+mn-ea"/>
                <a:cs typeface="+mn-cs"/>
              </a:rPr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"/>
                <a:ea typeface="+mn-ea"/>
                <a:cs typeface="+mn-cs"/>
              </a:rPr>
              <a:t>Discutiile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"/>
                <a:ea typeface="+mn-ea"/>
                <a:cs typeface="+mn-cs"/>
              </a:rPr>
              <a:t> au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"/>
                <a:ea typeface="+mn-ea"/>
                <a:cs typeface="+mn-cs"/>
              </a:rPr>
              <a:t>fost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"/>
                <a:ea typeface="+mn-ea"/>
                <a:cs typeface="+mn-cs"/>
              </a:rPr>
              <a:t>realizate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"/>
                <a:ea typeface="+mn-ea"/>
                <a:cs typeface="+mn-cs"/>
              </a:rPr>
              <a:t> cu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"/>
                <a:ea typeface="+mn-ea"/>
                <a:cs typeface="+mn-cs"/>
              </a:rPr>
              <a:t>locuitori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"/>
                <a:ea typeface="+mn-ea"/>
                <a:cs typeface="+mn-cs"/>
              </a:rPr>
              <a:t> ai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"/>
                <a:ea typeface="+mn-ea"/>
                <a:cs typeface="+mn-cs"/>
              </a:rPr>
              <a:t>orasului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"/>
                <a:ea typeface="+mn-ea"/>
                <a:cs typeface="+mn-cs"/>
              </a:rPr>
              <a:t>Bucuresti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"/>
                <a:ea typeface="+mn-ea"/>
                <a:cs typeface="+mn-cs"/>
              </a:rPr>
              <a:t>, o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"/>
                <a:ea typeface="+mn-ea"/>
                <a:cs typeface="+mn-cs"/>
              </a:rPr>
              <a:t>parte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"/>
                <a:ea typeface="+mn-ea"/>
                <a:cs typeface="+mn-cs"/>
              </a:rPr>
              <a:t>nascuti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"/>
                <a:ea typeface="+mn-ea"/>
                <a:cs typeface="+mn-cs"/>
              </a:rPr>
              <a:t> in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"/>
                <a:ea typeface="+mn-ea"/>
                <a:cs typeface="+mn-cs"/>
              </a:rPr>
              <a:t>Bucuresti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"/>
                <a:ea typeface="+mn-ea"/>
                <a:cs typeface="+mn-cs"/>
              </a:rPr>
              <a:t>iar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"/>
                <a:ea typeface="+mn-ea"/>
                <a:cs typeface="+mn-cs"/>
              </a:rPr>
              <a:t>cealalta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"/>
                <a:ea typeface="+mn-ea"/>
                <a:cs typeface="+mn-cs"/>
              </a:rPr>
              <a:t>parte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"/>
                <a:ea typeface="+mn-ea"/>
                <a:cs typeface="+mn-cs"/>
              </a:rPr>
              <a:t>noi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"/>
                <a:ea typeface="+mn-ea"/>
                <a:cs typeface="+mn-cs"/>
              </a:rPr>
              <a:t>veniti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"/>
                <a:ea typeface="+mn-ea"/>
                <a:cs typeface="+mn-cs"/>
              </a:rPr>
              <a:t> in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"/>
                <a:ea typeface="+mn-ea"/>
                <a:cs typeface="+mn-cs"/>
              </a:rPr>
              <a:t>Bucuresti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"/>
                <a:ea typeface="+mn-ea"/>
                <a:cs typeface="+mn-cs"/>
              </a:rPr>
              <a:t> (minim 10 ani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"/>
                <a:ea typeface="+mn-ea"/>
                <a:cs typeface="+mn-cs"/>
              </a:rPr>
              <a:t>sa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"/>
                <a:ea typeface="+mn-ea"/>
                <a:cs typeface="+mn-cs"/>
              </a:rPr>
              <a:t> fi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"/>
                <a:ea typeface="+mn-ea"/>
                <a:cs typeface="+mn-cs"/>
              </a:rPr>
              <a:t>locuit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"/>
                <a:ea typeface="+mn-ea"/>
                <a:cs typeface="+mn-cs"/>
              </a:rPr>
              <a:t> in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"/>
                <a:ea typeface="+mn-ea"/>
                <a:cs typeface="+mn-cs"/>
              </a:rPr>
              <a:t>Bucuresti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"/>
                <a:ea typeface="+mn-ea"/>
                <a:cs typeface="+mn-cs"/>
              </a:rPr>
              <a:t>)</a:t>
            </a:r>
          </a:p>
          <a:p>
            <a:pPr marL="171450" marR="0" lvl="0" indent="-17145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"/>
                <a:ea typeface="+mn-ea"/>
                <a:cs typeface="+mn-cs"/>
              </a:rPr>
              <a:t>Un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"/>
                <a:ea typeface="+mn-ea"/>
                <a:cs typeface="+mn-cs"/>
              </a:rPr>
              <a:t>echilibru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"/>
                <a:ea typeface="+mn-ea"/>
                <a:cs typeface="+mn-cs"/>
              </a:rPr>
              <a:t>intre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"/>
                <a:ea typeface="+mn-ea"/>
                <a:cs typeface="+mn-cs"/>
              </a:rPr>
              <a:t>barbati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"/>
                <a:ea typeface="+mn-ea"/>
                <a:cs typeface="+mn-cs"/>
              </a:rPr>
              <a:t>si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"/>
                <a:ea typeface="+mn-ea"/>
                <a:cs typeface="+mn-cs"/>
              </a:rPr>
              <a:t>femei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"/>
                <a:ea typeface="+mn-ea"/>
                <a:cs typeface="+mn-cs"/>
              </a:rPr>
              <a:t>Sa nu fi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"/>
                <a:ea typeface="+mn-ea"/>
                <a:cs typeface="+mn-cs"/>
              </a:rPr>
              <a:t>participat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"/>
                <a:ea typeface="+mn-ea"/>
                <a:cs typeface="+mn-cs"/>
              </a:rPr>
              <a:t> in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"/>
                <a:ea typeface="+mn-ea"/>
                <a:cs typeface="+mn-cs"/>
              </a:rPr>
              <a:t>ultimele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"/>
                <a:ea typeface="+mn-ea"/>
                <a:cs typeface="+mn-cs"/>
              </a:rPr>
              <a:t> 12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"/>
                <a:ea typeface="+mn-ea"/>
                <a:cs typeface="+mn-cs"/>
              </a:rPr>
              <a:t>luni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"/>
                <a:ea typeface="+mn-ea"/>
                <a:cs typeface="+mn-cs"/>
              </a:rPr>
              <a:t> la un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"/>
                <a:ea typeface="+mn-ea"/>
                <a:cs typeface="+mn-cs"/>
              </a:rPr>
              <a:t>studiu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"/>
                <a:ea typeface="+mn-ea"/>
                <a:cs typeface="+mn-cs"/>
              </a:rPr>
              <a:t> de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"/>
                <a:ea typeface="+mn-ea"/>
                <a:cs typeface="+mn-cs"/>
              </a:rPr>
              <a:t>piata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"/>
              <a:ea typeface="+mn-ea"/>
              <a:cs typeface="+mn-cs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EC00030D-1C16-8D09-7DAE-108C2BB9B65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35901" y="335213"/>
            <a:ext cx="4085077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800" b="1" spc="-15" dirty="0" err="1">
                <a:latin typeface="Calibri "/>
              </a:rPr>
              <a:t>Metodologie</a:t>
            </a:r>
            <a:r>
              <a:rPr lang="en-US" sz="2800" b="1" spc="-15" dirty="0">
                <a:latin typeface="Calibri "/>
              </a:rPr>
              <a:t> </a:t>
            </a:r>
            <a:r>
              <a:rPr lang="en-US" sz="2800" b="1" spc="-15" dirty="0" err="1">
                <a:latin typeface="Calibri "/>
              </a:rPr>
              <a:t>si</a:t>
            </a:r>
            <a:r>
              <a:rPr lang="en-US" sz="2800" b="1" spc="-15" dirty="0">
                <a:latin typeface="Calibri "/>
              </a:rPr>
              <a:t> </a:t>
            </a:r>
            <a:r>
              <a:rPr lang="en-US" sz="2800" b="1" spc="-15" dirty="0" err="1">
                <a:latin typeface="Calibri "/>
              </a:rPr>
              <a:t>esantion</a:t>
            </a:r>
            <a:r>
              <a:rPr lang="en-US" sz="2800" b="1" spc="-15" dirty="0">
                <a:latin typeface="Calibri "/>
              </a:rPr>
              <a:t> </a:t>
            </a:r>
            <a:endParaRPr sz="2800" dirty="0">
              <a:latin typeface="Calibri 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2BBCFA-021B-E065-B629-B8BD97801384}"/>
              </a:ext>
            </a:extLst>
          </p:cNvPr>
          <p:cNvSpPr txBox="1"/>
          <p:nvPr/>
        </p:nvSpPr>
        <p:spPr>
          <a:xfrm>
            <a:off x="9642764" y="2168338"/>
            <a:ext cx="21809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FF0000"/>
                </a:solidFill>
                <a:latin typeface="Calibri Light (Body)"/>
              </a:rPr>
              <a:t>CERCETARE CANTITATIVA</a:t>
            </a:r>
          </a:p>
          <a:p>
            <a:endParaRPr lang="en-US" sz="1200" dirty="0">
              <a:latin typeface="Calibri Light (Body)"/>
            </a:endParaRPr>
          </a:p>
          <a:p>
            <a:r>
              <a:rPr lang="en-RO" sz="1200" dirty="0">
                <a:latin typeface="Calibri Light (Body)"/>
              </a:rPr>
              <a:t>CAWI – COMPUTER ASSISTED WEB INTERVIEWS</a:t>
            </a:r>
          </a:p>
          <a:p>
            <a:r>
              <a:rPr lang="en-RO" sz="1200" b="1" dirty="0">
                <a:latin typeface="Calibri Light (Body)"/>
              </a:rPr>
              <a:t>Esantion:</a:t>
            </a:r>
            <a:r>
              <a:rPr lang="en-US" sz="1200" b="1" dirty="0">
                <a:latin typeface="Calibri Light (Body)"/>
              </a:rPr>
              <a:t> 4</a:t>
            </a:r>
            <a:r>
              <a:rPr lang="en-RO" sz="1200" b="1" dirty="0">
                <a:latin typeface="Calibri Light (Body)"/>
              </a:rPr>
              <a:t>00 persoane</a:t>
            </a:r>
          </a:p>
          <a:p>
            <a:r>
              <a:rPr lang="en-RO" sz="1200" dirty="0">
                <a:latin typeface="Calibri Light (Body)"/>
              </a:rPr>
              <a:t>Profil:</a:t>
            </a:r>
            <a:r>
              <a:rPr lang="en-US" sz="1200" dirty="0">
                <a:latin typeface="Calibri Light (Body)"/>
              </a:rPr>
              <a:t> </a:t>
            </a:r>
          </a:p>
          <a:p>
            <a:pPr marL="625475" indent="-228600">
              <a:buFont typeface="Arial" panose="020B0604020202020204" pitchFamily="34" charset="0"/>
              <a:buChar char="•"/>
            </a:pPr>
            <a:r>
              <a:rPr lang="en-RO" sz="1200" dirty="0">
                <a:latin typeface="Calibri Light (Body)"/>
              </a:rPr>
              <a:t>Femei si barbati</a:t>
            </a:r>
          </a:p>
          <a:p>
            <a:pPr marL="625475" indent="-228600">
              <a:buFont typeface="Arial" panose="020B0604020202020204" pitchFamily="34" charset="0"/>
              <a:buChar char="•"/>
            </a:pPr>
            <a:r>
              <a:rPr lang="en-RO" sz="1200" dirty="0">
                <a:latin typeface="Calibri Light (Body)"/>
              </a:rPr>
              <a:t>Cu varsta peste </a:t>
            </a:r>
            <a:r>
              <a:rPr lang="en-US" sz="1200" dirty="0">
                <a:latin typeface="Calibri Light (Body)"/>
              </a:rPr>
              <a:t>18</a:t>
            </a:r>
            <a:r>
              <a:rPr lang="en-RO" sz="1200" dirty="0">
                <a:latin typeface="Calibri Light (Body)"/>
              </a:rPr>
              <a:t> ani</a:t>
            </a:r>
            <a:endParaRPr lang="en-US" sz="1200" dirty="0">
              <a:latin typeface="Calibri Light (Body)"/>
            </a:endParaRPr>
          </a:p>
          <a:p>
            <a:pPr marL="625475" indent="-228600">
              <a:buFont typeface="Arial" panose="020B0604020202020204" pitchFamily="34" charset="0"/>
              <a:buChar char="•"/>
            </a:pPr>
            <a:r>
              <a:rPr lang="en-US" sz="1200" dirty="0">
                <a:latin typeface="Calibri Light (Body)"/>
              </a:rPr>
              <a:t>Care </a:t>
            </a:r>
            <a:r>
              <a:rPr lang="en-US" sz="1200" dirty="0" err="1">
                <a:latin typeface="Calibri Light (Body)"/>
              </a:rPr>
              <a:t>locuiesc</a:t>
            </a:r>
            <a:r>
              <a:rPr lang="en-US" sz="1200" dirty="0">
                <a:latin typeface="Calibri Light (Body)"/>
              </a:rPr>
              <a:t> in </a:t>
            </a:r>
            <a:r>
              <a:rPr lang="en-US" sz="1200" dirty="0" err="1">
                <a:latin typeface="Calibri Light (Body)"/>
              </a:rPr>
              <a:t>Bucuresti</a:t>
            </a:r>
            <a:endParaRPr lang="en-US" sz="1200" dirty="0">
              <a:latin typeface="Calibri Light (Body)"/>
            </a:endParaRPr>
          </a:p>
          <a:p>
            <a:pPr marL="625475" indent="-228600">
              <a:buFont typeface="Arial" panose="020B0604020202020204" pitchFamily="34" charset="0"/>
              <a:buChar char="•"/>
            </a:pPr>
            <a:r>
              <a:rPr lang="en-US" sz="1200" dirty="0">
                <a:latin typeface="Calibri Light (Body)"/>
              </a:rPr>
              <a:t>Cote in </a:t>
            </a:r>
            <a:r>
              <a:rPr lang="en-US" sz="1200" dirty="0" err="1">
                <a:latin typeface="Calibri Light (Body)"/>
              </a:rPr>
              <a:t>linie</a:t>
            </a:r>
            <a:r>
              <a:rPr lang="en-US" sz="1200" dirty="0">
                <a:latin typeface="Calibri Light (Body)"/>
              </a:rPr>
              <a:t> cu </a:t>
            </a:r>
            <a:r>
              <a:rPr lang="en-US" sz="1200" dirty="0" err="1">
                <a:latin typeface="Calibri Light (Body)"/>
              </a:rPr>
              <a:t>populatia</a:t>
            </a:r>
            <a:endParaRPr lang="en-US" sz="1200" dirty="0">
              <a:latin typeface="Calibri Light (Body)"/>
            </a:endParaRPr>
          </a:p>
          <a:p>
            <a:pPr marL="625475" indent="-228600">
              <a:buFont typeface="Arial" panose="020B0604020202020204" pitchFamily="34" charset="0"/>
              <a:buChar char="•"/>
            </a:pPr>
            <a:endParaRPr lang="en-US" sz="1200" dirty="0">
              <a:latin typeface="Calibri Light (Body)"/>
            </a:endParaRPr>
          </a:p>
          <a:p>
            <a:r>
              <a:rPr lang="en-RO" sz="1200" dirty="0">
                <a:latin typeface="Calibri Light (Body)"/>
              </a:rPr>
              <a:t>Colectare date:</a:t>
            </a:r>
            <a:r>
              <a:rPr lang="en-US" sz="1200" dirty="0">
                <a:latin typeface="Calibri Light (Body)"/>
              </a:rPr>
              <a:t> August </a:t>
            </a:r>
            <a:r>
              <a:rPr lang="en-RO" sz="1200" dirty="0">
                <a:latin typeface="Calibri Light (Body)"/>
              </a:rPr>
              <a:t>202</a:t>
            </a:r>
            <a:r>
              <a:rPr lang="en-US" sz="1200" dirty="0">
                <a:latin typeface="Calibri Light (Body)"/>
              </a:rPr>
              <a:t>5</a:t>
            </a:r>
            <a:endParaRPr lang="en-RO" sz="1200" dirty="0">
              <a:latin typeface="Calibri Light (Body)"/>
            </a:endParaRPr>
          </a:p>
          <a:p>
            <a:endParaRPr lang="en-RO" sz="1200" dirty="0">
              <a:latin typeface="Calibri Light (Body)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C1D1F5F6-0475-4BF6-3DB8-AF80E6CFA0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clrChange>
              <a:clrFrom>
                <a:srgbClr val="F8F8F6"/>
              </a:clrFrom>
              <a:clrTo>
                <a:srgbClr val="F8F8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0" t="22057" r="27235" b="30419"/>
          <a:stretch/>
        </p:blipFill>
        <p:spPr>
          <a:xfrm>
            <a:off x="-155533" y="1266092"/>
            <a:ext cx="7688756" cy="5114241"/>
          </a:xfr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06423072-3973-D03F-D27F-B62232EBC5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98" t="36718" r="37863" b="33334"/>
          <a:stretch/>
        </p:blipFill>
        <p:spPr>
          <a:xfrm>
            <a:off x="7118251" y="2198393"/>
            <a:ext cx="4283804" cy="25424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69AEE5C-C085-37B4-A68E-DC03F340553D}"/>
              </a:ext>
            </a:extLst>
          </p:cNvPr>
          <p:cNvSpPr txBox="1"/>
          <p:nvPr/>
        </p:nvSpPr>
        <p:spPr>
          <a:xfrm>
            <a:off x="7118251" y="1829061"/>
            <a:ext cx="2301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RO" dirty="0"/>
              <a:t>Increderea in institutii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82FD7F-0E5F-C1ED-30BD-C263E0C679BF}"/>
              </a:ext>
            </a:extLst>
          </p:cNvPr>
          <p:cNvSpPr txBox="1"/>
          <p:nvPr/>
        </p:nvSpPr>
        <p:spPr>
          <a:xfrm>
            <a:off x="600986" y="255134"/>
            <a:ext cx="100201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S</a:t>
            </a:r>
            <a:r>
              <a:rPr lang="en-US" dirty="0" err="1"/>
              <a:t>ocietatea</a:t>
            </a:r>
            <a:r>
              <a:rPr lang="en-US" dirty="0"/>
              <a:t> </a:t>
            </a:r>
            <a:r>
              <a:rPr lang="en-US" dirty="0" err="1"/>
              <a:t>civila</a:t>
            </a:r>
            <a:r>
              <a:rPr lang="en-US" dirty="0"/>
              <a:t> </a:t>
            </a:r>
            <a:r>
              <a:rPr lang="en-US" dirty="0" err="1"/>
              <a:t>beneficiaza</a:t>
            </a:r>
            <a:r>
              <a:rPr lang="en-US" dirty="0"/>
              <a:t> de </a:t>
            </a:r>
            <a:r>
              <a:rPr lang="en-US" dirty="0" err="1"/>
              <a:t>incredere</a:t>
            </a:r>
            <a:r>
              <a:rPr lang="en-US" dirty="0"/>
              <a:t> cu </a:t>
            </a:r>
            <a:r>
              <a:rPr lang="en-US" dirty="0" err="1"/>
              <a:t>privire</a:t>
            </a:r>
            <a:r>
              <a:rPr lang="en-US" dirty="0"/>
              <a:t> la </a:t>
            </a:r>
            <a:r>
              <a:rPr lang="en-US" dirty="0" err="1"/>
              <a:t>proiecte</a:t>
            </a:r>
            <a:r>
              <a:rPr lang="en-US" dirty="0"/>
              <a:t> </a:t>
            </a:r>
            <a:r>
              <a:rPr lang="en-US" dirty="0" err="1"/>
              <a:t>sociale</a:t>
            </a:r>
            <a:r>
              <a:rPr lang="en-US" dirty="0"/>
              <a:t>, </a:t>
            </a:r>
            <a:r>
              <a:rPr lang="en-US" dirty="0" err="1"/>
              <a:t>insa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nevoie</a:t>
            </a:r>
            <a:r>
              <a:rPr lang="en-US" dirty="0"/>
              <a:t> de </a:t>
            </a:r>
            <a:r>
              <a:rPr lang="en-US" dirty="0" err="1"/>
              <a:t>implicarea</a:t>
            </a:r>
            <a:r>
              <a:rPr lang="en-US" dirty="0"/>
              <a:t> </a:t>
            </a:r>
            <a:r>
              <a:rPr lang="en-US" dirty="0" err="1"/>
              <a:t>autoritatilor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a </a:t>
            </a:r>
            <a:r>
              <a:rPr lang="en-US" dirty="0" err="1"/>
              <a:t>asigura</a:t>
            </a:r>
            <a:r>
              <a:rPr lang="en-US" dirty="0"/>
              <a:t> un </a:t>
            </a:r>
            <a:r>
              <a:rPr lang="en-US" dirty="0" err="1"/>
              <a:t>cadru</a:t>
            </a:r>
            <a:r>
              <a:rPr lang="en-US" dirty="0"/>
              <a:t> </a:t>
            </a:r>
            <a:r>
              <a:rPr lang="en-US" dirty="0" err="1"/>
              <a:t>stabil</a:t>
            </a:r>
            <a:r>
              <a:rPr lang="en-US" dirty="0"/>
              <a:t> de </a:t>
            </a:r>
            <a:r>
              <a:rPr lang="en-US" dirty="0" err="1"/>
              <a:t>dezvoltare</a:t>
            </a:r>
            <a:r>
              <a:rPr lang="en-US" dirty="0"/>
              <a:t> a </a:t>
            </a:r>
            <a:r>
              <a:rPr lang="en-US" dirty="0" err="1"/>
              <a:t>acestor</a:t>
            </a:r>
            <a:r>
              <a:rPr lang="en-US" dirty="0"/>
              <a:t> </a:t>
            </a:r>
            <a:r>
              <a:rPr lang="en-US" dirty="0" err="1"/>
              <a:t>proiecte</a:t>
            </a:r>
            <a:r>
              <a:rPr lang="en-US" dirty="0"/>
              <a:t> 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F4052D1-ED07-174A-590A-A99A43A546D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6114553"/>
            <a:ext cx="1594436" cy="67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3231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C570BE-C99F-E4D0-3B8D-C504C8BEF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71F55BAC-2649-96B7-8BAB-8359528D6BDB}"/>
              </a:ext>
            </a:extLst>
          </p:cNvPr>
          <p:cNvSpPr txBox="1"/>
          <p:nvPr/>
        </p:nvSpPr>
        <p:spPr>
          <a:xfrm>
            <a:off x="3949752" y="4540737"/>
            <a:ext cx="3773189" cy="111447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Conceptul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Comunitate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Bucuresti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tinde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fie un concept 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neclar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incoerent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en-GB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oamenii</a:t>
            </a: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pot </a:t>
            </a:r>
            <a:r>
              <a:rPr kumimoji="0" lang="en-GB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vorbi</a:t>
            </a: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micro </a:t>
            </a:r>
            <a:r>
              <a:rPr kumimoji="0" lang="en-GB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comunitati</a:t>
            </a: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GB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dar</a:t>
            </a: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nu de </a:t>
            </a:r>
            <a:r>
              <a:rPr kumimoji="0" lang="en-GB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comunitatea</a:t>
            </a: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orasului</a:t>
            </a: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chiar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lipsit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credibilitate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CD7C6D-F0C8-5E88-748A-44187914DAE5}"/>
              </a:ext>
            </a:extLst>
          </p:cNvPr>
          <p:cNvSpPr txBox="1"/>
          <p:nvPr/>
        </p:nvSpPr>
        <p:spPr>
          <a:xfrm>
            <a:off x="3923023" y="2214314"/>
            <a:ext cx="3799918" cy="10152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Orasul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Bucurestiul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cultura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locala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forma 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“maxima”</a:t>
            </a:r>
          </a:p>
          <a:p>
            <a:pPr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GB" sz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 </a:t>
            </a:r>
            <a:r>
              <a:rPr lang="en-GB" sz="12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oras</a:t>
            </a:r>
            <a:r>
              <a:rPr lang="en-GB" sz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viu</a:t>
            </a:r>
            <a:r>
              <a:rPr lang="en-GB" sz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exuberant, </a:t>
            </a:r>
            <a:r>
              <a:rPr lang="en-GB" sz="12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suprinzator</a:t>
            </a:r>
            <a:r>
              <a:rPr lang="en-GB" sz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plin</a:t>
            </a:r>
            <a:r>
              <a:rPr lang="en-GB" sz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GB" sz="12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viata</a:t>
            </a:r>
            <a:r>
              <a:rPr lang="en-GB" sz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</a:t>
            </a:r>
            <a:r>
              <a:rPr lang="en-GB" sz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deschis</a:t>
            </a:r>
            <a:r>
              <a:rPr lang="en-GB" sz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</a:t>
            </a:r>
            <a:r>
              <a:rPr lang="en-GB" sz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prietenos</a:t>
            </a:r>
            <a:r>
              <a:rPr lang="en-GB" sz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inclusiv</a:t>
            </a:r>
            <a:r>
              <a:rPr lang="en-GB" sz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vibrant </a:t>
            </a:r>
            <a:r>
              <a:rPr lang="en-GB" sz="12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</a:t>
            </a:r>
            <a:r>
              <a:rPr lang="en-GB" sz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fermecator</a:t>
            </a:r>
            <a:r>
              <a:rPr lang="en-GB" sz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prin</a:t>
            </a:r>
            <a:r>
              <a:rPr lang="en-GB" sz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multitudinea</a:t>
            </a:r>
            <a:r>
              <a:rPr lang="en-GB" sz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GB" sz="12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povesti</a:t>
            </a:r>
            <a:r>
              <a:rPr lang="en-GB" sz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vechi</a:t>
            </a:r>
            <a:r>
              <a:rPr lang="en-GB" sz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</a:t>
            </a:r>
            <a:r>
              <a:rPr lang="en-GB" sz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noi</a:t>
            </a:r>
            <a:r>
              <a:rPr lang="en-GB" sz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DFC2AC-3FD1-3A16-99CA-1482BB6DB9EF}"/>
              </a:ext>
            </a:extLst>
          </p:cNvPr>
          <p:cNvSpPr txBox="1"/>
          <p:nvPr/>
        </p:nvSpPr>
        <p:spPr>
          <a:xfrm>
            <a:off x="674100" y="603505"/>
            <a:ext cx="11181805" cy="6817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Concluziile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si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recomandarile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agentiei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Tensiuni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legate de </a:t>
            </a:r>
            <a:r>
              <a:rPr kumimoji="0" lang="en-GB" sz="2000" b="1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comunitate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in </a:t>
            </a:r>
            <a:r>
              <a:rPr kumimoji="0" lang="en-GB" sz="2000" b="1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Bucuresti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endParaRPr kumimoji="0" lang="en-RO" sz="20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9BE936-91E1-3BD9-3DE8-6BAFD08C108B}"/>
              </a:ext>
            </a:extLst>
          </p:cNvPr>
          <p:cNvSpPr txBox="1"/>
          <p:nvPr/>
        </p:nvSpPr>
        <p:spPr>
          <a:xfrm>
            <a:off x="3923023" y="1916315"/>
            <a:ext cx="145849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Orasul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Bucuresti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B7710A5-178E-8925-1DBC-4A87A495F2D1}"/>
              </a:ext>
            </a:extLst>
          </p:cNvPr>
          <p:cNvGrpSpPr/>
          <p:nvPr/>
        </p:nvGrpSpPr>
        <p:grpSpPr>
          <a:xfrm>
            <a:off x="496474" y="2290289"/>
            <a:ext cx="3143250" cy="3055161"/>
            <a:chOff x="3877428" y="2017017"/>
            <a:chExt cx="3170660" cy="3162754"/>
          </a:xfrm>
        </p:grpSpPr>
        <p:pic>
          <p:nvPicPr>
            <p:cNvPr id="6" name="Picture 5" descr="A circular diagram with different colored circles&#10;&#10;AI-generated content may be incorrect.">
              <a:extLst>
                <a:ext uri="{FF2B5EF4-FFF2-40B4-BE49-F238E27FC236}">
                  <a16:creationId xmlns:a16="http://schemas.microsoft.com/office/drawing/2014/main" id="{236025F6-EE58-9689-BE1A-EA21AD65C3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7428" y="2017017"/>
              <a:ext cx="3170660" cy="3162754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5E115FF-CAC1-C328-A582-2B8E5BE1008D}"/>
                </a:ext>
              </a:extLst>
            </p:cNvPr>
            <p:cNvSpPr/>
            <p:nvPr/>
          </p:nvSpPr>
          <p:spPr bwMode="auto">
            <a:xfrm rot="461179">
              <a:off x="4804262" y="2593892"/>
              <a:ext cx="1433705" cy="575087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txBody>
            <a:bodyPr wrap="none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RO" sz="65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endParaRPr>
            </a:p>
          </p:txBody>
        </p:sp>
        <p:pic>
          <p:nvPicPr>
            <p:cNvPr id="8" name="Picture 2" descr="Bucharest, places to visit?">
              <a:extLst>
                <a:ext uri="{FF2B5EF4-FFF2-40B4-BE49-F238E27FC236}">
                  <a16:creationId xmlns:a16="http://schemas.microsoft.com/office/drawing/2014/main" id="{53763D90-12D3-9E2B-599C-62F6BE5ECE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5639" y="2568095"/>
              <a:ext cx="673893" cy="67766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D666B949-077A-3360-3C0D-ED51DF9921C8}"/>
                </a:ext>
              </a:extLst>
            </p:cNvPr>
            <p:cNvSpPr/>
            <p:nvPr/>
          </p:nvSpPr>
          <p:spPr>
            <a:xfrm>
              <a:off x="5650091" y="3855043"/>
              <a:ext cx="917165" cy="93133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pic>
          <p:nvPicPr>
            <p:cNvPr id="19" name="Picture 18" descr="A group of people outside in the park&#10;&#10;AI-generated content may be incorrect.">
              <a:extLst>
                <a:ext uri="{FF2B5EF4-FFF2-40B4-BE49-F238E27FC236}">
                  <a16:creationId xmlns:a16="http://schemas.microsoft.com/office/drawing/2014/main" id="{DAFDB775-964B-A8B6-5292-6A3B633BAE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92" t="45329" r="34375" b="3267"/>
            <a:stretch>
              <a:fillRect/>
            </a:stretch>
          </p:blipFill>
          <p:spPr>
            <a:xfrm>
              <a:off x="5741072" y="4005458"/>
              <a:ext cx="722480" cy="682520"/>
            </a:xfrm>
            <a:prstGeom prst="ellipse">
              <a:avLst/>
            </a:prstGeom>
            <a:ln>
              <a:noFill/>
            </a:ln>
            <a:effectLst>
              <a:softEdge rad="63500"/>
            </a:effectLst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5FD25CF-585F-EA6C-797F-0658E4704A6C}"/>
              </a:ext>
            </a:extLst>
          </p:cNvPr>
          <p:cNvSpPr txBox="1"/>
          <p:nvPr/>
        </p:nvSpPr>
        <p:spPr>
          <a:xfrm>
            <a:off x="3923023" y="4238614"/>
            <a:ext cx="169851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Comunitatea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Bucuresti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Lightning Bolt 20">
            <a:extLst>
              <a:ext uri="{FF2B5EF4-FFF2-40B4-BE49-F238E27FC236}">
                <a16:creationId xmlns:a16="http://schemas.microsoft.com/office/drawing/2014/main" id="{EE315F70-7F0D-5EB3-5EC7-5AAF872A0F9C}"/>
              </a:ext>
            </a:extLst>
          </p:cNvPr>
          <p:cNvSpPr/>
          <p:nvPr/>
        </p:nvSpPr>
        <p:spPr>
          <a:xfrm rot="260148">
            <a:off x="4004175" y="3457414"/>
            <a:ext cx="501265" cy="609968"/>
          </a:xfrm>
          <a:prstGeom prst="lightningBol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6" name="Right Brace 25">
            <a:extLst>
              <a:ext uri="{FF2B5EF4-FFF2-40B4-BE49-F238E27FC236}">
                <a16:creationId xmlns:a16="http://schemas.microsoft.com/office/drawing/2014/main" id="{A9B9DAF5-DC50-7D24-6EF1-9B89E1041774}"/>
              </a:ext>
            </a:extLst>
          </p:cNvPr>
          <p:cNvSpPr/>
          <p:nvPr/>
        </p:nvSpPr>
        <p:spPr>
          <a:xfrm>
            <a:off x="7925863" y="2290289"/>
            <a:ext cx="293043" cy="3364922"/>
          </a:xfrm>
          <a:prstGeom prst="rightBrac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691E595-095F-9D13-492A-CD633952418A}"/>
              </a:ext>
            </a:extLst>
          </p:cNvPr>
          <p:cNvCxnSpPr>
            <a:cxnSpLocks/>
          </p:cNvCxnSpPr>
          <p:nvPr/>
        </p:nvCxnSpPr>
        <p:spPr>
          <a:xfrm>
            <a:off x="3060241" y="4714368"/>
            <a:ext cx="79610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C7ACE78-1FCB-7B59-4B0C-FDBCF77B40E4}"/>
              </a:ext>
            </a:extLst>
          </p:cNvPr>
          <p:cNvGrpSpPr/>
          <p:nvPr/>
        </p:nvGrpSpPr>
        <p:grpSpPr>
          <a:xfrm>
            <a:off x="2194041" y="2571491"/>
            <a:ext cx="1754763" cy="238557"/>
            <a:chOff x="1800145" y="1980648"/>
            <a:chExt cx="1754763" cy="238557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F6899DD4-7FD5-B43D-8A80-ECBC826BA882}"/>
                </a:ext>
              </a:extLst>
            </p:cNvPr>
            <p:cNvCxnSpPr>
              <a:cxnSpLocks/>
            </p:cNvCxnSpPr>
            <p:nvPr/>
          </p:nvCxnSpPr>
          <p:spPr>
            <a:xfrm>
              <a:off x="1800145" y="1980648"/>
              <a:ext cx="1754763" cy="0"/>
            </a:xfrm>
            <a:prstGeom prst="straightConnector1">
              <a:avLst/>
            </a:prstGeom>
            <a:ln w="95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CC2551C-D83B-0169-597D-04750F758B91}"/>
                </a:ext>
              </a:extLst>
            </p:cNvPr>
            <p:cNvCxnSpPr>
              <a:cxnSpLocks/>
            </p:cNvCxnSpPr>
            <p:nvPr/>
          </p:nvCxnSpPr>
          <p:spPr>
            <a:xfrm>
              <a:off x="1800145" y="1980648"/>
              <a:ext cx="0" cy="238557"/>
            </a:xfrm>
            <a:prstGeom prst="line">
              <a:avLst/>
            </a:prstGeom>
            <a:ln w="9525">
              <a:solidFill>
                <a:srgbClr val="E2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62408322-80CF-2783-BFBE-88D792DB7969}"/>
              </a:ext>
            </a:extLst>
          </p:cNvPr>
          <p:cNvSpPr txBox="1"/>
          <p:nvPr/>
        </p:nvSpPr>
        <p:spPr>
          <a:xfrm>
            <a:off x="8382982" y="2860124"/>
            <a:ext cx="3110410" cy="1915489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defRPr/>
            </a:pPr>
            <a:r>
              <a:rPr lang="en-GB" sz="1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</a:t>
            </a: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sz="1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construi</a:t>
            </a: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comunitate</a:t>
            </a: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este</a:t>
            </a: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nevoie</a:t>
            </a: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</a:t>
            </a:r>
            <a:r>
              <a:rPr lang="en-GB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 </a:t>
            </a:r>
            <a:r>
              <a:rPr lang="en-GB" sz="1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depaseasca</a:t>
            </a:r>
            <a:r>
              <a:rPr lang="en-GB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deficitul</a:t>
            </a:r>
            <a:r>
              <a:rPr lang="en-GB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GB" sz="1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incredere</a:t>
            </a:r>
            <a:r>
              <a:rPr lang="en-GB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dintre</a:t>
            </a:r>
            <a:r>
              <a:rPr lang="en-GB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oameni</a:t>
            </a:r>
            <a:endParaRPr lang="en-GB" sz="1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defRPr/>
            </a:pPr>
            <a:endParaRPr lang="en-GB" sz="1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defRPr/>
            </a:pP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CA INCREDEREA IN BUCURESTI INCEPE CU INCREDEREA INTRE BUCURESTENI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969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69D3644E-AADC-24FC-F3E8-46F9F93DEF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AFAF7"/>
              </a:clrFrom>
              <a:clrTo>
                <a:srgbClr val="FAFA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7" t="22564" r="28120" b="30872"/>
          <a:stretch/>
        </p:blipFill>
        <p:spPr>
          <a:xfrm>
            <a:off x="1308295" y="1072660"/>
            <a:ext cx="7816949" cy="5084377"/>
          </a:xfrm>
          <a:prstGeom prst="rect">
            <a:avLst/>
          </a:prstGeom>
        </p:spPr>
      </p:pic>
      <p:pic>
        <p:nvPicPr>
          <p:cNvPr id="4" name="Picture 3" descr="A group of people with leaves in a circle&#10;&#10;AI-generated content may be incorrect.">
            <a:extLst>
              <a:ext uri="{FF2B5EF4-FFF2-40B4-BE49-F238E27FC236}">
                <a16:creationId xmlns:a16="http://schemas.microsoft.com/office/drawing/2014/main" id="{6B76C6AA-8F70-E3C0-E2A1-63343D079A1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7" b="19669"/>
          <a:stretch>
            <a:fillRect/>
          </a:stretch>
        </p:blipFill>
        <p:spPr>
          <a:xfrm>
            <a:off x="9294057" y="1900518"/>
            <a:ext cx="1438635" cy="15284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8F106E-66FE-CF26-2552-0070F798A105}"/>
              </a:ext>
            </a:extLst>
          </p:cNvPr>
          <p:cNvSpPr txBox="1"/>
          <p:nvPr/>
        </p:nvSpPr>
        <p:spPr>
          <a:xfrm>
            <a:off x="396767" y="235805"/>
            <a:ext cx="11181805" cy="6522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Concluziile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si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recomandarile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agentiei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Actiuni care pot </a:t>
            </a:r>
            <a:r>
              <a:rPr kumimoji="0" lang="en-GB" sz="2000" b="1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sprijini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GB" sz="2000" b="1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dezvoltarea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GB" sz="2000" b="1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spiritului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GB" sz="2000" b="1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comunitar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la </a:t>
            </a:r>
            <a:r>
              <a:rPr kumimoji="0" lang="en-GB" sz="2000" b="1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nivelul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GB" sz="2000" b="1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orasului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GB" sz="2000" b="1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Bucuresti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endParaRPr kumimoji="0" lang="en-RO" sz="20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3762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A5A03DA3-08CA-E962-EEB1-4770367FA9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130547" y="4125432"/>
            <a:ext cx="2116927" cy="74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058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2D2F99-AE79-E86D-4DB7-49C737A4BC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BE9B029-F310-D89C-4E18-56EB2062D8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915" y="3957082"/>
            <a:ext cx="3652332" cy="1191736"/>
          </a:xfrm>
        </p:spPr>
        <p:txBody>
          <a:bodyPr vert="horz" wrap="square" lIns="0" tIns="0" rIns="0" bIns="0" rtlCol="0" anchor="b">
            <a:spAutoFit/>
          </a:bodyPr>
          <a:lstStyle/>
          <a:p>
            <a:pPr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GB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Imaginea</a:t>
            </a:r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</a:t>
            </a:r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performanta</a:t>
            </a:r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orasului</a:t>
            </a:r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Bucuresti</a:t>
            </a:r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GB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randul</a:t>
            </a:r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locuitorilor</a:t>
            </a:r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RO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5700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D8DF1-5E14-D664-9811-3653894C1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TextBox 224">
            <a:extLst>
              <a:ext uri="{FF2B5EF4-FFF2-40B4-BE49-F238E27FC236}">
                <a16:creationId xmlns:a16="http://schemas.microsoft.com/office/drawing/2014/main" id="{89D97961-333D-79DE-90A1-4ACA6EF88722}"/>
              </a:ext>
            </a:extLst>
          </p:cNvPr>
          <p:cNvSpPr txBox="1"/>
          <p:nvPr/>
        </p:nvSpPr>
        <p:spPr>
          <a:xfrm>
            <a:off x="4035529" y="4662135"/>
            <a:ext cx="2336012" cy="299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 kumimoji="0" sz="1200" b="1" i="0" u="none" strike="noStrike" kern="0" cap="none" spc="0" normalizeH="0" baseline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cs typeface="Arial"/>
              </a:defRPr>
            </a:lvl1pPr>
          </a:lstStyle>
          <a:p>
            <a:r>
              <a:rPr dirty="0"/>
              <a:t>ROMÂNIA CONSERVATOARE</a:t>
            </a:r>
          </a:p>
        </p:txBody>
      </p:sp>
      <p:sp>
        <p:nvSpPr>
          <p:cNvPr id="226" name="TextBox 225">
            <a:extLst>
              <a:ext uri="{FF2B5EF4-FFF2-40B4-BE49-F238E27FC236}">
                <a16:creationId xmlns:a16="http://schemas.microsoft.com/office/drawing/2014/main" id="{4C4A400E-0B4E-C438-79A2-BDA22B3FEBAB}"/>
              </a:ext>
            </a:extLst>
          </p:cNvPr>
          <p:cNvSpPr txBox="1"/>
          <p:nvPr/>
        </p:nvSpPr>
        <p:spPr>
          <a:xfrm>
            <a:off x="4035529" y="1789986"/>
            <a:ext cx="2134710" cy="299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defRPr sz="1200">
                <a:solidFill>
                  <a:srgbClr val="010101"/>
                </a:solidFill>
              </a:defRPr>
            </a:lvl1pPr>
          </a:lstStyle>
          <a:p>
            <a:pPr algn="l"/>
            <a:r>
              <a:rPr b="1" dirty="0"/>
              <a:t>ROMÂNIA PROGRESISTĂ</a:t>
            </a: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AD763881-4760-2909-C9F3-9E3333572147}"/>
              </a:ext>
            </a:extLst>
          </p:cNvPr>
          <p:cNvSpPr txBox="1"/>
          <p:nvPr/>
        </p:nvSpPr>
        <p:spPr>
          <a:xfrm>
            <a:off x="601223" y="179540"/>
            <a:ext cx="10256305" cy="1115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t>România se află în prezent într-un „mod de îngheț”, pe fondul scăderii încrederii și al îngrijorărilor financiare.</a:t>
            </a:r>
          </a:p>
          <a:p>
            <a:r>
              <a:t>Lipsa de încredere în ceilalți și fricțiunile sociale blochează evoluția României.</a:t>
            </a:r>
          </a:p>
        </p:txBody>
      </p:sp>
      <p:grpSp>
        <p:nvGrpSpPr>
          <p:cNvPr id="228" name="Group 227">
            <a:extLst>
              <a:ext uri="{FF2B5EF4-FFF2-40B4-BE49-F238E27FC236}">
                <a16:creationId xmlns:a16="http://schemas.microsoft.com/office/drawing/2014/main" id="{0D4DB355-D3F1-44A2-971E-8130A6EE0C50}"/>
              </a:ext>
            </a:extLst>
          </p:cNvPr>
          <p:cNvGrpSpPr/>
          <p:nvPr/>
        </p:nvGrpSpPr>
        <p:grpSpPr>
          <a:xfrm>
            <a:off x="302740" y="1895596"/>
            <a:ext cx="4276033" cy="4308128"/>
            <a:chOff x="488272" y="1614878"/>
            <a:chExt cx="5536462" cy="5245920"/>
          </a:xfrm>
        </p:grpSpPr>
        <p:grpSp>
          <p:nvGrpSpPr>
            <p:cNvPr id="229" name="Group 228">
              <a:extLst>
                <a:ext uri="{FF2B5EF4-FFF2-40B4-BE49-F238E27FC236}">
                  <a16:creationId xmlns:a16="http://schemas.microsoft.com/office/drawing/2014/main" id="{210F98AA-F840-2001-3B25-C0DA8D563068}"/>
                </a:ext>
              </a:extLst>
            </p:cNvPr>
            <p:cNvGrpSpPr/>
            <p:nvPr/>
          </p:nvGrpSpPr>
          <p:grpSpPr>
            <a:xfrm>
              <a:off x="488272" y="1883564"/>
              <a:ext cx="5536462" cy="4977234"/>
              <a:chOff x="984654" y="1918402"/>
              <a:chExt cx="2491451" cy="1874071"/>
            </a:xfrm>
          </p:grpSpPr>
          <p:grpSp>
            <p:nvGrpSpPr>
              <p:cNvPr id="237" name="Group 236">
                <a:extLst>
                  <a:ext uri="{FF2B5EF4-FFF2-40B4-BE49-F238E27FC236}">
                    <a16:creationId xmlns:a16="http://schemas.microsoft.com/office/drawing/2014/main" id="{E6DD1BD8-F1AC-B46B-D162-154C96D72A35}"/>
                  </a:ext>
                </a:extLst>
              </p:cNvPr>
              <p:cNvGrpSpPr/>
              <p:nvPr/>
            </p:nvGrpSpPr>
            <p:grpSpPr>
              <a:xfrm>
                <a:off x="1127382" y="1918402"/>
                <a:ext cx="2032199" cy="1539966"/>
                <a:chOff x="2073451" y="2030470"/>
                <a:chExt cx="3743739" cy="3479421"/>
              </a:xfrm>
            </p:grpSpPr>
            <p:pic>
              <p:nvPicPr>
                <p:cNvPr id="242" name="Picture 241">
                  <a:extLst>
                    <a:ext uri="{FF2B5EF4-FFF2-40B4-BE49-F238E27FC236}">
                      <a16:creationId xmlns:a16="http://schemas.microsoft.com/office/drawing/2014/main" id="{AAE7F865-E6DB-C6F7-DE46-6CDC31BDA94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email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saturation sat="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73451" y="2030470"/>
                  <a:ext cx="3743739" cy="3479421"/>
                </a:xfrm>
                <a:prstGeom prst="rect">
                  <a:avLst/>
                </a:prstGeom>
              </p:spPr>
            </p:pic>
            <p:cxnSp>
              <p:nvCxnSpPr>
                <p:cNvPr id="243" name="Straight Connector 242">
                  <a:extLst>
                    <a:ext uri="{FF2B5EF4-FFF2-40B4-BE49-F238E27FC236}">
                      <a16:creationId xmlns:a16="http://schemas.microsoft.com/office/drawing/2014/main" id="{379C7A70-9A81-30F9-AAF9-6FF27F927EAC}"/>
                    </a:ext>
                  </a:extLst>
                </p:cNvPr>
                <p:cNvCxnSpPr/>
                <p:nvPr/>
              </p:nvCxnSpPr>
              <p:spPr>
                <a:xfrm>
                  <a:off x="2777874" y="2633275"/>
                  <a:ext cx="2342983" cy="2171252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" lastClr="FFFFFF">
                      <a:lumMod val="85000"/>
                    </a:sysClr>
                  </a:solidFill>
                  <a:prstDash val="solid"/>
                </a:ln>
                <a:effectLst/>
              </p:spPr>
            </p:cxnSp>
            <p:cxnSp>
              <p:nvCxnSpPr>
                <p:cNvPr id="244" name="Straight Connector 243">
                  <a:extLst>
                    <a:ext uri="{FF2B5EF4-FFF2-40B4-BE49-F238E27FC236}">
                      <a16:creationId xmlns:a16="http://schemas.microsoft.com/office/drawing/2014/main" id="{CAAA6913-F934-2797-0FEA-F7EE32D74CA1}"/>
                    </a:ext>
                  </a:extLst>
                </p:cNvPr>
                <p:cNvCxnSpPr/>
                <p:nvPr/>
              </p:nvCxnSpPr>
              <p:spPr>
                <a:xfrm flipV="1">
                  <a:off x="2777874" y="2679769"/>
                  <a:ext cx="2342983" cy="2098647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" lastClr="FFFFFF">
                      <a:lumMod val="85000"/>
                    </a:sysClr>
                  </a:solidFill>
                  <a:prstDash val="solid"/>
                </a:ln>
                <a:effectLst/>
              </p:spPr>
            </p:cxnSp>
            <p:cxnSp>
              <p:nvCxnSpPr>
                <p:cNvPr id="245" name="Straight Connector 244">
                  <a:extLst>
                    <a:ext uri="{FF2B5EF4-FFF2-40B4-BE49-F238E27FC236}">
                      <a16:creationId xmlns:a16="http://schemas.microsoft.com/office/drawing/2014/main" id="{E828E155-0078-0B18-4F53-8942242FA237}"/>
                    </a:ext>
                  </a:extLst>
                </p:cNvPr>
                <p:cNvCxnSpPr/>
                <p:nvPr/>
              </p:nvCxnSpPr>
              <p:spPr>
                <a:xfrm>
                  <a:off x="3945321" y="2225925"/>
                  <a:ext cx="4044" cy="3002638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" lastClr="FFFFFF">
                      <a:lumMod val="85000"/>
                    </a:sysClr>
                  </a:solidFill>
                  <a:prstDash val="solid"/>
                </a:ln>
                <a:effectLst/>
              </p:spPr>
            </p:cxnSp>
            <p:cxnSp>
              <p:nvCxnSpPr>
                <p:cNvPr id="246" name="Straight Connector 245">
                  <a:extLst>
                    <a:ext uri="{FF2B5EF4-FFF2-40B4-BE49-F238E27FC236}">
                      <a16:creationId xmlns:a16="http://schemas.microsoft.com/office/drawing/2014/main" id="{2B092919-1E8E-A95D-FAE8-7AAC736CE7DF}"/>
                    </a:ext>
                  </a:extLst>
                </p:cNvPr>
                <p:cNvCxnSpPr/>
                <p:nvPr/>
              </p:nvCxnSpPr>
              <p:spPr>
                <a:xfrm flipV="1">
                  <a:off x="2297846" y="3694393"/>
                  <a:ext cx="3276872" cy="35466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" lastClr="FFFFFF">
                      <a:lumMod val="85000"/>
                    </a:sysClr>
                  </a:solidFill>
                  <a:prstDash val="solid"/>
                </a:ln>
                <a:effectLst/>
              </p:spPr>
            </p:cxnSp>
          </p:grpSp>
          <p:sp>
            <p:nvSpPr>
              <p:cNvPr id="238" name="TextBox 237">
                <a:extLst>
                  <a:ext uri="{FF2B5EF4-FFF2-40B4-BE49-F238E27FC236}">
                    <a16:creationId xmlns:a16="http://schemas.microsoft.com/office/drawing/2014/main" id="{47DA315C-8E67-9304-F88A-7BC6A73208C4}"/>
                  </a:ext>
                </a:extLst>
              </p:cNvPr>
              <p:cNvSpPr txBox="1"/>
              <p:nvPr/>
            </p:nvSpPr>
            <p:spPr>
              <a:xfrm rot="5400000">
                <a:off x="3059978" y="2722259"/>
                <a:ext cx="260262" cy="1108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rPr>
                  <a:t>Collective</a:t>
                </a:r>
              </a:p>
            </p:txBody>
          </p:sp>
          <p:sp>
            <p:nvSpPr>
              <p:cNvPr id="239" name="TextBox 238">
                <a:extLst>
                  <a:ext uri="{FF2B5EF4-FFF2-40B4-BE49-F238E27FC236}">
                    <a16:creationId xmlns:a16="http://schemas.microsoft.com/office/drawing/2014/main" id="{6252BA48-4F7C-A02A-EAE6-F9A0C06CE7B0}"/>
                  </a:ext>
                </a:extLst>
              </p:cNvPr>
              <p:cNvSpPr txBox="1"/>
              <p:nvPr/>
            </p:nvSpPr>
            <p:spPr>
              <a:xfrm rot="16200000">
                <a:off x="904491" y="2632985"/>
                <a:ext cx="271127" cy="1108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0" indent="0" defTabSz="914400" eaLnBrk="1" fontAlgn="auto" latinLnBrk="0" hangingPunct="1">
                  <a:buClrTx/>
                  <a:buSzTx/>
                  <a:buFontTx/>
                  <a:buNone/>
                  <a:tabLst/>
                  <a:defRPr kumimoji="0" kern="1200" spc="0" normalizeH="0" baseline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rPr>
                  <a:t>Individual </a:t>
                </a:r>
              </a:p>
            </p:txBody>
          </p:sp>
          <p:sp>
            <p:nvSpPr>
              <p:cNvPr id="240" name="TextBox 239">
                <a:extLst>
                  <a:ext uri="{FF2B5EF4-FFF2-40B4-BE49-F238E27FC236}">
                    <a16:creationId xmlns:a16="http://schemas.microsoft.com/office/drawing/2014/main" id="{024BAEE4-8E68-8D37-6B1A-BA029BCDA835}"/>
                  </a:ext>
                </a:extLst>
              </p:cNvPr>
              <p:cNvSpPr txBox="1"/>
              <p:nvPr/>
            </p:nvSpPr>
            <p:spPr>
              <a:xfrm>
                <a:off x="2001662" y="3465682"/>
                <a:ext cx="283640" cy="927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defPPr>
                <a:lvl1pPr marL="0" indent="0" defTabSz="914400" eaLnBrk="1" fontAlgn="auto" latinLnBrk="0" hangingPunct="1">
                  <a:buClrTx/>
                  <a:buSzTx/>
                  <a:buFontTx/>
                  <a:buNone/>
                  <a:tabLst/>
                  <a:defRPr kumimoji="0" kern="1200" spc="0" normalizeH="0" baseline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rPr>
                  <a:t>Control  </a:t>
                </a:r>
              </a:p>
            </p:txBody>
          </p:sp>
          <p:sp>
            <p:nvSpPr>
              <p:cNvPr id="241" name="Oval 240">
                <a:extLst>
                  <a:ext uri="{FF2B5EF4-FFF2-40B4-BE49-F238E27FC236}">
                    <a16:creationId xmlns:a16="http://schemas.microsoft.com/office/drawing/2014/main" id="{5B1053E4-83F4-D6F0-9EFC-F966805D311A}"/>
                  </a:ext>
                </a:extLst>
              </p:cNvPr>
              <p:cNvSpPr/>
              <p:nvPr/>
            </p:nvSpPr>
            <p:spPr>
              <a:xfrm>
                <a:off x="3296155" y="3532798"/>
                <a:ext cx="179950" cy="259675"/>
              </a:xfrm>
              <a:prstGeom prst="ellipse">
                <a:avLst/>
              </a:prstGeom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10101"/>
                  </a:solidFill>
                  <a:effectLst/>
                  <a:uLnTx/>
                  <a:uFillTx/>
                  <a:latin typeface="Calibri" panose="020F0502020204030204"/>
                  <a:ea typeface="Source Sans Pro" pitchFamily="34" charset="0"/>
                  <a:cs typeface="Arial"/>
                  <a:sym typeface="Arial"/>
                </a:endParaRPr>
              </a:p>
            </p:txBody>
          </p:sp>
        </p:grpSp>
        <p:sp>
          <p:nvSpPr>
            <p:cNvPr id="230" name="TextBox 229">
              <a:extLst>
                <a:ext uri="{FF2B5EF4-FFF2-40B4-BE49-F238E27FC236}">
                  <a16:creationId xmlns:a16="http://schemas.microsoft.com/office/drawing/2014/main" id="{B9176063-13EE-0CFD-331F-56E8979CB3EC}"/>
                </a:ext>
              </a:extLst>
            </p:cNvPr>
            <p:cNvSpPr txBox="1"/>
            <p:nvPr/>
          </p:nvSpPr>
          <p:spPr>
            <a:xfrm>
              <a:off x="2692946" y="1614878"/>
              <a:ext cx="7409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marL="0" indent="0" defTabSz="914400" eaLnBrk="1" fontAlgn="auto" latinLnBrk="0" hangingPunct="1">
                <a:buClrTx/>
                <a:buSzTx/>
                <a:buFontTx/>
                <a:buNone/>
                <a:tabLst/>
                <a:defRPr kumimoji="0" kern="1200" spc="0" normalizeH="0" baseline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Liberation </a:t>
              </a:r>
            </a:p>
          </p:txBody>
        </p:sp>
        <p:pic>
          <p:nvPicPr>
            <p:cNvPr id="231" name="Picture 230" descr="index.png">
              <a:extLst>
                <a:ext uri="{FF2B5EF4-FFF2-40B4-BE49-F238E27FC236}">
                  <a16:creationId xmlns:a16="http://schemas.microsoft.com/office/drawing/2014/main" id="{292E27EF-A0CC-FD8D-D651-DE54B54F1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rgbClr val="581D39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77044" y="4890103"/>
              <a:ext cx="1330135" cy="867038"/>
            </a:xfrm>
            <a:prstGeom prst="rect">
              <a:avLst/>
            </a:prstGeom>
          </p:spPr>
        </p:pic>
        <p:pic>
          <p:nvPicPr>
            <p:cNvPr id="232" name="Picture 231" descr="index.png">
              <a:extLst>
                <a:ext uri="{FF2B5EF4-FFF2-40B4-BE49-F238E27FC236}">
                  <a16:creationId xmlns:a16="http://schemas.microsoft.com/office/drawing/2014/main" id="{A57F9B93-76D6-AC12-1BF6-632FD5F7A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24428" y="2302127"/>
              <a:ext cx="1435978" cy="936031"/>
            </a:xfrm>
            <a:prstGeom prst="rect">
              <a:avLst/>
            </a:prstGeom>
          </p:spPr>
        </p:pic>
        <p:pic>
          <p:nvPicPr>
            <p:cNvPr id="233" name="Picture 232" descr="index.png">
              <a:extLst>
                <a:ext uri="{FF2B5EF4-FFF2-40B4-BE49-F238E27FC236}">
                  <a16:creationId xmlns:a16="http://schemas.microsoft.com/office/drawing/2014/main" id="{9FAF9020-24E0-8A6F-92BF-140A94D3E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57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37152" y="3563281"/>
              <a:ext cx="1330135" cy="867038"/>
            </a:xfrm>
            <a:prstGeom prst="rect">
              <a:avLst/>
            </a:prstGeom>
          </p:spPr>
        </p:pic>
        <p:sp>
          <p:nvSpPr>
            <p:cNvPr id="234" name="Up Arrow 233">
              <a:extLst>
                <a:ext uri="{FF2B5EF4-FFF2-40B4-BE49-F238E27FC236}">
                  <a16:creationId xmlns:a16="http://schemas.microsoft.com/office/drawing/2014/main" id="{80D0F8F1-E93E-1508-2B03-9010869D78F7}"/>
                </a:ext>
              </a:extLst>
            </p:cNvPr>
            <p:cNvSpPr/>
            <p:nvPr/>
          </p:nvSpPr>
          <p:spPr>
            <a:xfrm>
              <a:off x="4569376" y="3260622"/>
              <a:ext cx="194929" cy="238337"/>
            </a:xfrm>
            <a:prstGeom prst="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R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5" name="Up Arrow 234">
              <a:extLst>
                <a:ext uri="{FF2B5EF4-FFF2-40B4-BE49-F238E27FC236}">
                  <a16:creationId xmlns:a16="http://schemas.microsoft.com/office/drawing/2014/main" id="{FE396BF0-55DB-DA76-97FE-DB88D4A16C64}"/>
                </a:ext>
              </a:extLst>
            </p:cNvPr>
            <p:cNvSpPr/>
            <p:nvPr/>
          </p:nvSpPr>
          <p:spPr>
            <a:xfrm rot="10800000">
              <a:off x="4569375" y="4472494"/>
              <a:ext cx="221117" cy="273762"/>
            </a:xfrm>
            <a:prstGeom prst="up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R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6" name="TextBox 235">
              <a:extLst>
                <a:ext uri="{FF2B5EF4-FFF2-40B4-BE49-F238E27FC236}">
                  <a16:creationId xmlns:a16="http://schemas.microsoft.com/office/drawing/2014/main" id="{64207321-40EE-26C8-7641-177DFC762670}"/>
                </a:ext>
              </a:extLst>
            </p:cNvPr>
            <p:cNvSpPr txBox="1"/>
            <p:nvPr/>
          </p:nvSpPr>
          <p:spPr>
            <a:xfrm>
              <a:off x="4068282" y="3736945"/>
              <a:ext cx="1056068" cy="562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</a:t>
              </a:r>
              <a:r>
                <a:rPr kumimoji="0" lang="en-RO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omania TODAY </a:t>
              </a:r>
            </a:p>
          </p:txBody>
        </p:sp>
      </p:grpSp>
      <p:sp>
        <p:nvSpPr>
          <p:cNvPr id="247" name="TextBox 246">
            <a:extLst>
              <a:ext uri="{FF2B5EF4-FFF2-40B4-BE49-F238E27FC236}">
                <a16:creationId xmlns:a16="http://schemas.microsoft.com/office/drawing/2014/main" id="{99BE66C1-35C5-AE1C-FB26-03B41DC6E154}"/>
              </a:ext>
            </a:extLst>
          </p:cNvPr>
          <p:cNvSpPr txBox="1"/>
          <p:nvPr/>
        </p:nvSpPr>
        <p:spPr>
          <a:xfrm>
            <a:off x="8351422" y="2622288"/>
            <a:ext cx="2336012" cy="270998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sz="1200" dirty="0" err="1"/>
              <a:t>Putere</a:t>
            </a:r>
            <a:r>
              <a:rPr sz="1200" dirty="0"/>
              <a:t> </a:t>
            </a:r>
            <a:r>
              <a:rPr sz="1200" dirty="0" err="1"/>
              <a:t>financiară</a:t>
            </a:r>
            <a:r>
              <a:rPr sz="1200" dirty="0"/>
              <a:t> </a:t>
            </a:r>
            <a:r>
              <a:rPr sz="1200" dirty="0" err="1"/>
              <a:t>înghețată</a:t>
            </a:r>
            <a:r>
              <a:rPr sz="1200" dirty="0"/>
              <a:t> </a:t>
            </a:r>
            <a:r>
              <a:rPr sz="1200" dirty="0" err="1"/>
              <a:t>și</a:t>
            </a:r>
            <a:r>
              <a:rPr sz="1200" dirty="0"/>
              <a:t> </a:t>
            </a:r>
            <a:r>
              <a:rPr sz="1200" dirty="0" err="1"/>
              <a:t>entuziasm</a:t>
            </a:r>
            <a:r>
              <a:rPr sz="1200" dirty="0"/>
              <a:t> </a:t>
            </a:r>
            <a:r>
              <a:rPr sz="1200" dirty="0" err="1"/>
              <a:t>blocat</a:t>
            </a:r>
            <a:endParaRPr sz="1200" dirty="0"/>
          </a:p>
          <a:p>
            <a:r>
              <a:rPr sz="1200" dirty="0" err="1"/>
              <a:t>Românii</a:t>
            </a:r>
            <a:r>
              <a:rPr sz="1200" dirty="0"/>
              <a:t> </a:t>
            </a:r>
            <a:r>
              <a:rPr sz="1200" dirty="0" err="1"/>
              <a:t>manifestă</a:t>
            </a:r>
            <a:r>
              <a:rPr sz="1200" dirty="0"/>
              <a:t> </a:t>
            </a:r>
            <a:r>
              <a:rPr sz="1200" dirty="0" err="1"/>
              <a:t>oboseală</a:t>
            </a:r>
            <a:r>
              <a:rPr sz="1200" dirty="0"/>
              <a:t> </a:t>
            </a:r>
            <a:r>
              <a:rPr sz="1200" dirty="0" err="1"/>
              <a:t>emoțională</a:t>
            </a:r>
            <a:r>
              <a:rPr sz="1200" dirty="0"/>
              <a:t> </a:t>
            </a:r>
            <a:r>
              <a:rPr sz="1200" dirty="0" err="1"/>
              <a:t>și</a:t>
            </a:r>
            <a:r>
              <a:rPr sz="1200" dirty="0"/>
              <a:t> </a:t>
            </a:r>
            <a:r>
              <a:rPr sz="1200" dirty="0" err="1"/>
              <a:t>îngrijorări</a:t>
            </a:r>
            <a:r>
              <a:rPr sz="1200" dirty="0"/>
              <a:t> </a:t>
            </a:r>
            <a:r>
              <a:rPr sz="1200" dirty="0" err="1"/>
              <a:t>financiare</a:t>
            </a:r>
            <a:r>
              <a:rPr sz="1200" dirty="0"/>
              <a:t>, care le </a:t>
            </a:r>
            <a:r>
              <a:rPr sz="1200" dirty="0" err="1"/>
              <a:t>estompează</a:t>
            </a:r>
            <a:r>
              <a:rPr sz="1200" dirty="0"/>
              <a:t> </a:t>
            </a:r>
            <a:r>
              <a:rPr sz="1200" dirty="0" err="1"/>
              <a:t>viziunea</a:t>
            </a:r>
            <a:r>
              <a:rPr sz="1200" dirty="0"/>
              <a:t> </a:t>
            </a:r>
            <a:r>
              <a:rPr sz="1200" dirty="0" err="1"/>
              <a:t>asupra</a:t>
            </a:r>
            <a:r>
              <a:rPr sz="1200" dirty="0"/>
              <a:t> </a:t>
            </a:r>
            <a:r>
              <a:rPr sz="1200" dirty="0" err="1"/>
              <a:t>viitorului</a:t>
            </a:r>
            <a:r>
              <a:rPr sz="1200" dirty="0"/>
              <a:t>.</a:t>
            </a:r>
          </a:p>
          <a:p>
            <a:r>
              <a:rPr sz="1200" dirty="0" err="1"/>
              <a:t>Știu</a:t>
            </a:r>
            <a:r>
              <a:rPr sz="1200" dirty="0"/>
              <a:t> </a:t>
            </a:r>
            <a:r>
              <a:rPr sz="1200" dirty="0" err="1"/>
              <a:t>că</a:t>
            </a:r>
            <a:r>
              <a:rPr sz="1200" dirty="0"/>
              <a:t> </a:t>
            </a:r>
            <a:r>
              <a:rPr sz="1200" dirty="0" err="1"/>
              <a:t>ar</a:t>
            </a:r>
            <a:r>
              <a:rPr sz="1200" dirty="0"/>
              <a:t> </a:t>
            </a:r>
            <a:r>
              <a:rPr sz="1200" dirty="0" err="1"/>
              <a:t>trebui</a:t>
            </a:r>
            <a:r>
              <a:rPr sz="1200" dirty="0"/>
              <a:t> </a:t>
            </a:r>
            <a:r>
              <a:rPr sz="1200" dirty="0" err="1"/>
              <a:t>să</a:t>
            </a:r>
            <a:r>
              <a:rPr sz="1200" dirty="0"/>
              <a:t> continue </a:t>
            </a:r>
            <a:r>
              <a:rPr sz="1200" dirty="0" err="1"/>
              <a:t>să</a:t>
            </a:r>
            <a:r>
              <a:rPr sz="1200" dirty="0"/>
              <a:t> </a:t>
            </a:r>
            <a:r>
              <a:rPr sz="1200" dirty="0" err="1"/>
              <a:t>evolueze</a:t>
            </a:r>
            <a:r>
              <a:rPr sz="1200" dirty="0"/>
              <a:t> </a:t>
            </a:r>
            <a:r>
              <a:rPr sz="1200" dirty="0" err="1"/>
              <a:t>împreună</a:t>
            </a:r>
            <a:r>
              <a:rPr sz="1200" dirty="0"/>
              <a:t> </a:t>
            </a:r>
            <a:r>
              <a:rPr sz="1200" dirty="0" err="1"/>
              <a:t>și</a:t>
            </a:r>
            <a:r>
              <a:rPr sz="1200" dirty="0"/>
              <a:t> </a:t>
            </a:r>
            <a:r>
              <a:rPr sz="1200" dirty="0" err="1"/>
              <a:t>să</a:t>
            </a:r>
            <a:r>
              <a:rPr sz="1200" dirty="0"/>
              <a:t> „</a:t>
            </a:r>
            <a:r>
              <a:rPr sz="1200" dirty="0" err="1"/>
              <a:t>dezvolte</a:t>
            </a:r>
            <a:r>
              <a:rPr sz="1200" dirty="0"/>
              <a:t> </a:t>
            </a:r>
            <a:r>
              <a:rPr sz="1200" dirty="0" err="1"/>
              <a:t>țara</a:t>
            </a:r>
            <a:r>
              <a:rPr sz="1200" dirty="0"/>
              <a:t>”, </a:t>
            </a:r>
            <a:r>
              <a:rPr sz="1200" dirty="0" err="1"/>
              <a:t>doar</a:t>
            </a:r>
            <a:r>
              <a:rPr sz="1200" dirty="0"/>
              <a:t> </a:t>
            </a:r>
            <a:r>
              <a:rPr sz="1200" dirty="0" err="1"/>
              <a:t>că</a:t>
            </a:r>
            <a:r>
              <a:rPr sz="1200" dirty="0"/>
              <a:t> le </a:t>
            </a:r>
            <a:r>
              <a:rPr sz="1200" dirty="0" err="1"/>
              <a:t>lipsesc</a:t>
            </a:r>
            <a:r>
              <a:rPr sz="1200" dirty="0"/>
              <a:t> o </a:t>
            </a:r>
            <a:r>
              <a:rPr sz="1200" dirty="0" err="1"/>
              <a:t>viziune</a:t>
            </a:r>
            <a:r>
              <a:rPr sz="1200" dirty="0"/>
              <a:t> </a:t>
            </a:r>
            <a:r>
              <a:rPr sz="1200" dirty="0" err="1"/>
              <a:t>unitară</a:t>
            </a:r>
            <a:r>
              <a:rPr sz="1200" dirty="0"/>
              <a:t>, </a:t>
            </a:r>
            <a:r>
              <a:rPr sz="1200" dirty="0" err="1"/>
              <a:t>povești</a:t>
            </a:r>
            <a:r>
              <a:rPr sz="1200" dirty="0"/>
              <a:t> </a:t>
            </a:r>
            <a:r>
              <a:rPr sz="1200" dirty="0" err="1"/>
              <a:t>inspiraționale</a:t>
            </a:r>
            <a:r>
              <a:rPr sz="1200" dirty="0"/>
              <a:t> </a:t>
            </a:r>
            <a:r>
              <a:rPr sz="1200" dirty="0" err="1"/>
              <a:t>sau</a:t>
            </a:r>
            <a:r>
              <a:rPr sz="1200" dirty="0"/>
              <a:t> </a:t>
            </a:r>
            <a:r>
              <a:rPr sz="1200" dirty="0" err="1"/>
              <a:t>motivaționale</a:t>
            </a:r>
            <a:r>
              <a:rPr sz="1200" dirty="0"/>
              <a:t> </a:t>
            </a:r>
            <a:r>
              <a:rPr sz="1200" dirty="0" err="1"/>
              <a:t>și</a:t>
            </a:r>
            <a:r>
              <a:rPr sz="1200" dirty="0"/>
              <a:t> o </a:t>
            </a:r>
            <a:r>
              <a:rPr sz="1200" dirty="0" err="1"/>
              <a:t>ghidare</a:t>
            </a:r>
            <a:r>
              <a:rPr sz="1200" dirty="0"/>
              <a:t> </a:t>
            </a:r>
            <a:r>
              <a:rPr sz="1200" dirty="0" err="1"/>
              <a:t>adecvată</a:t>
            </a:r>
            <a:r>
              <a:rPr sz="1200" dirty="0"/>
              <a:t> din </a:t>
            </a:r>
            <a:r>
              <a:rPr sz="1200" dirty="0" err="1"/>
              <a:t>partea</a:t>
            </a:r>
            <a:r>
              <a:rPr sz="1200" dirty="0"/>
              <a:t> </a:t>
            </a:r>
            <a:r>
              <a:rPr sz="1200" dirty="0" err="1"/>
              <a:t>liderilor</a:t>
            </a:r>
            <a:r>
              <a:rPr sz="1200" dirty="0"/>
              <a:t>.</a:t>
            </a:r>
          </a:p>
        </p:txBody>
      </p:sp>
      <p:sp>
        <p:nvSpPr>
          <p:cNvPr id="248" name="TextBox 247">
            <a:extLst>
              <a:ext uri="{FF2B5EF4-FFF2-40B4-BE49-F238E27FC236}">
                <a16:creationId xmlns:a16="http://schemas.microsoft.com/office/drawing/2014/main" id="{56BF80F5-631A-4BF1-83B7-F7AC76C54A1F}"/>
              </a:ext>
            </a:extLst>
          </p:cNvPr>
          <p:cNvSpPr txBox="1"/>
          <p:nvPr/>
        </p:nvSpPr>
        <p:spPr>
          <a:xfrm>
            <a:off x="4035529" y="4950209"/>
            <a:ext cx="391499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/>
            </a:lvl1pPr>
          </a:lstStyle>
          <a:p>
            <a:r>
              <a:rPr dirty="0" err="1"/>
              <a:t>Tind</a:t>
            </a:r>
            <a:r>
              <a:rPr dirty="0"/>
              <a:t> </a:t>
            </a:r>
            <a:r>
              <a:rPr dirty="0" err="1"/>
              <a:t>să</a:t>
            </a:r>
            <a:r>
              <a:rPr dirty="0"/>
              <a:t> </a:t>
            </a:r>
            <a:r>
              <a:rPr dirty="0" err="1"/>
              <a:t>își</a:t>
            </a:r>
            <a:r>
              <a:rPr dirty="0"/>
              <a:t> </a:t>
            </a:r>
            <a:r>
              <a:rPr dirty="0" err="1"/>
              <a:t>alimenteze</a:t>
            </a:r>
            <a:r>
              <a:rPr dirty="0"/>
              <a:t> </a:t>
            </a:r>
            <a:r>
              <a:rPr dirty="0" err="1"/>
              <a:t>temerile</a:t>
            </a:r>
            <a:r>
              <a:rPr dirty="0"/>
              <a:t> </a:t>
            </a:r>
            <a:r>
              <a:rPr dirty="0" err="1"/>
              <a:t>sociale</a:t>
            </a:r>
            <a:r>
              <a:rPr dirty="0"/>
              <a:t> </a:t>
            </a:r>
            <a:r>
              <a:rPr dirty="0" err="1"/>
              <a:t>și</a:t>
            </a:r>
            <a:r>
              <a:rPr dirty="0"/>
              <a:t> </a:t>
            </a:r>
            <a:r>
              <a:rPr dirty="0" err="1"/>
              <a:t>negativismul</a:t>
            </a:r>
            <a:r>
              <a:rPr dirty="0"/>
              <a:t>: tot </a:t>
            </a:r>
            <a:r>
              <a:rPr dirty="0" err="1"/>
              <a:t>ceea</a:t>
            </a:r>
            <a:r>
              <a:rPr dirty="0"/>
              <a:t> </a:t>
            </a:r>
            <a:r>
              <a:rPr dirty="0" err="1"/>
              <a:t>ce</a:t>
            </a:r>
            <a:r>
              <a:rPr dirty="0"/>
              <a:t> </a:t>
            </a:r>
            <a:r>
              <a:rPr dirty="0" err="1"/>
              <a:t>iese</a:t>
            </a:r>
            <a:r>
              <a:rPr dirty="0"/>
              <a:t> din zona </a:t>
            </a:r>
            <a:r>
              <a:rPr dirty="0" err="1"/>
              <a:t>mea</a:t>
            </a:r>
            <a:r>
              <a:rPr dirty="0"/>
              <a:t> de </a:t>
            </a:r>
            <a:r>
              <a:rPr dirty="0" err="1"/>
              <a:t>confort</a:t>
            </a:r>
            <a:r>
              <a:rPr dirty="0"/>
              <a:t> </a:t>
            </a:r>
            <a:r>
              <a:rPr dirty="0" err="1"/>
              <a:t>este</a:t>
            </a:r>
            <a:r>
              <a:rPr dirty="0"/>
              <a:t> </a:t>
            </a:r>
            <a:r>
              <a:rPr dirty="0" err="1"/>
              <a:t>periculos</a:t>
            </a:r>
            <a:r>
              <a:rPr dirty="0"/>
              <a:t>.</a:t>
            </a:r>
          </a:p>
          <a:p>
            <a:r>
              <a:rPr dirty="0"/>
              <a:t>Cu </a:t>
            </a:r>
            <a:r>
              <a:rPr dirty="0" err="1"/>
              <a:t>toate</a:t>
            </a:r>
            <a:r>
              <a:rPr dirty="0"/>
              <a:t> </a:t>
            </a:r>
            <a:r>
              <a:rPr dirty="0" err="1"/>
              <a:t>acestea</a:t>
            </a:r>
            <a:r>
              <a:rPr dirty="0"/>
              <a:t>, </a:t>
            </a:r>
            <a:r>
              <a:rPr dirty="0" err="1"/>
              <a:t>continuă</a:t>
            </a:r>
            <a:r>
              <a:rPr dirty="0"/>
              <a:t> </a:t>
            </a:r>
            <a:r>
              <a:rPr dirty="0" err="1"/>
              <a:t>să</a:t>
            </a:r>
            <a:r>
              <a:rPr dirty="0"/>
              <a:t> </a:t>
            </a:r>
            <a:r>
              <a:rPr dirty="0" err="1"/>
              <a:t>trăiască</a:t>
            </a:r>
            <a:r>
              <a:rPr dirty="0"/>
              <a:t> </a:t>
            </a:r>
            <a:r>
              <a:rPr dirty="0" err="1"/>
              <a:t>într</a:t>
            </a:r>
            <a:r>
              <a:rPr dirty="0"/>
              <a:t>-un mod </a:t>
            </a:r>
            <a:r>
              <a:rPr dirty="0" err="1"/>
              <a:t>progresist</a:t>
            </a:r>
            <a:r>
              <a:rPr dirty="0"/>
              <a:t> – </a:t>
            </a:r>
            <a:r>
              <a:rPr dirty="0" err="1"/>
              <a:t>vacanțe</a:t>
            </a:r>
            <a:r>
              <a:rPr dirty="0"/>
              <a:t>, </a:t>
            </a:r>
            <a:r>
              <a:rPr dirty="0" err="1"/>
              <a:t>investiții</a:t>
            </a:r>
            <a:r>
              <a:rPr dirty="0"/>
              <a:t>, </a:t>
            </a:r>
            <a:r>
              <a:rPr dirty="0" err="1"/>
              <a:t>energie</a:t>
            </a:r>
            <a:r>
              <a:rPr dirty="0"/>
              <a:t> </a:t>
            </a:r>
            <a:r>
              <a:rPr dirty="0" err="1"/>
              <a:t>verde</a:t>
            </a:r>
            <a:r>
              <a:rPr dirty="0"/>
              <a:t>.</a:t>
            </a:r>
          </a:p>
          <a:p>
            <a:r>
              <a:rPr dirty="0" err="1"/>
              <a:t>Doar</a:t>
            </a:r>
            <a:r>
              <a:rPr dirty="0"/>
              <a:t> </a:t>
            </a:r>
            <a:r>
              <a:rPr dirty="0" err="1"/>
              <a:t>atitudinea</a:t>
            </a:r>
            <a:r>
              <a:rPr dirty="0"/>
              <a:t> </a:t>
            </a:r>
            <a:r>
              <a:rPr dirty="0" err="1"/>
              <a:t>și</a:t>
            </a:r>
            <a:r>
              <a:rPr dirty="0"/>
              <a:t> </a:t>
            </a:r>
            <a:r>
              <a:rPr dirty="0" err="1"/>
              <a:t>mentalitatea</a:t>
            </a:r>
            <a:r>
              <a:rPr dirty="0"/>
              <a:t> sunt </a:t>
            </a:r>
            <a:r>
              <a:rPr dirty="0" err="1"/>
              <a:t>conservatoare</a:t>
            </a:r>
            <a:r>
              <a:rPr dirty="0"/>
              <a:t>.</a:t>
            </a:r>
          </a:p>
        </p:txBody>
      </p:sp>
      <p:sp>
        <p:nvSpPr>
          <p:cNvPr id="249" name="TextBox 248">
            <a:extLst>
              <a:ext uri="{FF2B5EF4-FFF2-40B4-BE49-F238E27FC236}">
                <a16:creationId xmlns:a16="http://schemas.microsoft.com/office/drawing/2014/main" id="{3AC255AF-A118-9E37-C1F7-B518599570AA}"/>
              </a:ext>
            </a:extLst>
          </p:cNvPr>
          <p:cNvSpPr txBox="1"/>
          <p:nvPr/>
        </p:nvSpPr>
        <p:spPr>
          <a:xfrm flipH="1">
            <a:off x="4005653" y="2081426"/>
            <a:ext cx="40113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1200" dirty="0"/>
              <a:t>Spun </a:t>
            </a:r>
            <a:r>
              <a:rPr sz="1200" dirty="0" err="1"/>
              <a:t>că</a:t>
            </a:r>
            <a:r>
              <a:rPr sz="1200" dirty="0"/>
              <a:t> sunt </a:t>
            </a:r>
            <a:r>
              <a:rPr sz="1200" dirty="0" err="1"/>
              <a:t>ghidați</a:t>
            </a:r>
            <a:r>
              <a:rPr sz="1200" dirty="0"/>
              <a:t> de </a:t>
            </a:r>
            <a:r>
              <a:rPr sz="1200" dirty="0" err="1"/>
              <a:t>toleranță</a:t>
            </a:r>
            <a:r>
              <a:rPr sz="1200" dirty="0"/>
              <a:t>, </a:t>
            </a:r>
            <a:r>
              <a:rPr sz="1200" dirty="0" err="1"/>
              <a:t>deschidere</a:t>
            </a:r>
            <a:r>
              <a:rPr sz="1200" dirty="0"/>
              <a:t> </a:t>
            </a:r>
            <a:r>
              <a:rPr sz="1200" dirty="0" err="1"/>
              <a:t>față</a:t>
            </a:r>
            <a:r>
              <a:rPr sz="1200" dirty="0"/>
              <a:t> de tot </a:t>
            </a:r>
            <a:r>
              <a:rPr sz="1200" dirty="0" err="1"/>
              <a:t>ce</a:t>
            </a:r>
            <a:r>
              <a:rPr sz="1200" dirty="0"/>
              <a:t> </a:t>
            </a:r>
            <a:r>
              <a:rPr sz="1200" dirty="0" err="1"/>
              <a:t>este</a:t>
            </a:r>
            <a:r>
              <a:rPr sz="1200" dirty="0"/>
              <a:t> </a:t>
            </a:r>
            <a:r>
              <a:rPr sz="1200" dirty="0" err="1"/>
              <a:t>nou</a:t>
            </a:r>
            <a:r>
              <a:rPr sz="1200" dirty="0"/>
              <a:t>, </a:t>
            </a:r>
            <a:r>
              <a:rPr sz="1200" dirty="0" err="1"/>
              <a:t>acceptare</a:t>
            </a:r>
            <a:r>
              <a:rPr sz="1200" dirty="0"/>
              <a:t>, libertate de </a:t>
            </a:r>
            <a:r>
              <a:rPr sz="1200" dirty="0" err="1"/>
              <a:t>gândire</a:t>
            </a:r>
            <a:r>
              <a:rPr sz="1200" dirty="0"/>
              <a:t> </a:t>
            </a:r>
            <a:r>
              <a:rPr sz="1200" dirty="0" err="1"/>
              <a:t>și</a:t>
            </a:r>
            <a:r>
              <a:rPr sz="1200" dirty="0"/>
              <a:t> </a:t>
            </a:r>
            <a:r>
              <a:rPr sz="1200" dirty="0" err="1"/>
              <a:t>diversitate</a:t>
            </a:r>
            <a:r>
              <a:rPr sz="1200" dirty="0"/>
              <a:t>.</a:t>
            </a:r>
          </a:p>
          <a:p>
            <a:r>
              <a:rPr sz="1200" dirty="0" err="1"/>
              <a:t>Totuși</a:t>
            </a:r>
            <a:r>
              <a:rPr sz="1200" dirty="0"/>
              <a:t>, </a:t>
            </a:r>
            <a:r>
              <a:rPr sz="1200" dirty="0" err="1"/>
              <a:t>România</a:t>
            </a:r>
            <a:r>
              <a:rPr sz="1200" dirty="0"/>
              <a:t> </a:t>
            </a:r>
            <a:r>
              <a:rPr sz="1200" dirty="0" err="1"/>
              <a:t>progresistă</a:t>
            </a:r>
            <a:r>
              <a:rPr sz="1200" dirty="0"/>
              <a:t> </a:t>
            </a:r>
            <a:r>
              <a:rPr sz="1200" dirty="0" err="1"/>
              <a:t>manifestă</a:t>
            </a:r>
            <a:r>
              <a:rPr sz="1200" dirty="0"/>
              <a:t> </a:t>
            </a:r>
            <a:r>
              <a:rPr sz="1200" dirty="0" err="1"/>
              <a:t>teama</a:t>
            </a:r>
            <a:r>
              <a:rPr sz="1200" dirty="0"/>
              <a:t> </a:t>
            </a:r>
            <a:r>
              <a:rPr sz="1200" dirty="0" err="1"/>
              <a:t>că</a:t>
            </a:r>
            <a:r>
              <a:rPr sz="1200" dirty="0"/>
              <a:t> </a:t>
            </a:r>
            <a:r>
              <a:rPr sz="1200" dirty="0" err="1"/>
              <a:t>libertatea</a:t>
            </a:r>
            <a:r>
              <a:rPr sz="1200" dirty="0"/>
              <a:t> </a:t>
            </a:r>
            <a:r>
              <a:rPr sz="1200" dirty="0" err="1"/>
              <a:t>ar</a:t>
            </a:r>
            <a:r>
              <a:rPr sz="1200" dirty="0"/>
              <a:t> </a:t>
            </a:r>
            <a:r>
              <a:rPr sz="1200" dirty="0" err="1"/>
              <a:t>putea</a:t>
            </a:r>
            <a:r>
              <a:rPr sz="1200" dirty="0"/>
              <a:t> fi </a:t>
            </a:r>
            <a:r>
              <a:rPr sz="1200" dirty="0" err="1"/>
              <a:t>blocată</a:t>
            </a:r>
            <a:r>
              <a:rPr sz="1200" dirty="0"/>
              <a:t> de </a:t>
            </a:r>
            <a:r>
              <a:rPr sz="1200" dirty="0" err="1"/>
              <a:t>conservatori</a:t>
            </a:r>
            <a:r>
              <a:rPr sz="1200" dirty="0"/>
              <a:t>; </a:t>
            </a:r>
            <a:r>
              <a:rPr sz="1200" dirty="0" err="1"/>
              <a:t>astfel</a:t>
            </a:r>
            <a:r>
              <a:rPr sz="1200" dirty="0"/>
              <a:t>, </a:t>
            </a:r>
            <a:r>
              <a:rPr sz="1200" dirty="0" err="1"/>
              <a:t>devin</a:t>
            </a:r>
            <a:r>
              <a:rPr sz="1200" dirty="0"/>
              <a:t> </a:t>
            </a:r>
            <a:r>
              <a:rPr sz="1200" dirty="0" err="1"/>
              <a:t>conflictuali</a:t>
            </a:r>
            <a:r>
              <a:rPr sz="1200" dirty="0"/>
              <a:t> </a:t>
            </a:r>
            <a:r>
              <a:rPr sz="1200" dirty="0" err="1"/>
              <a:t>și</a:t>
            </a:r>
            <a:r>
              <a:rPr sz="1200" dirty="0"/>
              <a:t> </a:t>
            </a:r>
            <a:r>
              <a:rPr sz="1200" dirty="0" err="1"/>
              <a:t>defensivi</a:t>
            </a:r>
            <a:r>
              <a:rPr sz="1200" dirty="0"/>
              <a:t>, </a:t>
            </a:r>
            <a:r>
              <a:rPr sz="1200" dirty="0" err="1"/>
              <a:t>acționând</a:t>
            </a:r>
            <a:r>
              <a:rPr sz="1200" dirty="0"/>
              <a:t> </a:t>
            </a:r>
            <a:r>
              <a:rPr sz="1200" dirty="0" err="1"/>
              <a:t>împotriva</a:t>
            </a:r>
            <a:r>
              <a:rPr sz="1200" dirty="0"/>
              <a:t> </a:t>
            </a:r>
            <a:r>
              <a:rPr sz="1200" dirty="0" err="1"/>
              <a:t>principiilor</a:t>
            </a:r>
            <a:r>
              <a:rPr sz="1200" dirty="0"/>
              <a:t> pe care le </a:t>
            </a:r>
            <a:r>
              <a:rPr sz="1200" dirty="0" err="1"/>
              <a:t>susțin</a:t>
            </a:r>
            <a:r>
              <a:rPr sz="1200" dirty="0"/>
              <a:t>.</a:t>
            </a:r>
          </a:p>
        </p:txBody>
      </p:sp>
      <p:cxnSp>
        <p:nvCxnSpPr>
          <p:cNvPr id="250" name="Straight Arrow Connector 249">
            <a:extLst>
              <a:ext uri="{FF2B5EF4-FFF2-40B4-BE49-F238E27FC236}">
                <a16:creationId xmlns:a16="http://schemas.microsoft.com/office/drawing/2014/main" id="{6CD0F2CE-CD78-460D-3DEF-7B7087DD06F9}"/>
              </a:ext>
            </a:extLst>
          </p:cNvPr>
          <p:cNvCxnSpPr>
            <a:cxnSpLocks/>
          </p:cNvCxnSpPr>
          <p:nvPr/>
        </p:nvCxnSpPr>
        <p:spPr>
          <a:xfrm>
            <a:off x="3575608" y="2458288"/>
            <a:ext cx="340924" cy="1700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Arrow Connector 250">
            <a:extLst>
              <a:ext uri="{FF2B5EF4-FFF2-40B4-BE49-F238E27FC236}">
                <a16:creationId xmlns:a16="http://schemas.microsoft.com/office/drawing/2014/main" id="{5E81A7BE-D8E2-CDDE-EDC9-CDB695A400F2}"/>
              </a:ext>
            </a:extLst>
          </p:cNvPr>
          <p:cNvCxnSpPr>
            <a:cxnSpLocks/>
          </p:cNvCxnSpPr>
          <p:nvPr/>
        </p:nvCxnSpPr>
        <p:spPr>
          <a:xfrm>
            <a:off x="7701847" y="2366298"/>
            <a:ext cx="619041" cy="422977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>
            <a:extLst>
              <a:ext uri="{FF2B5EF4-FFF2-40B4-BE49-F238E27FC236}">
                <a16:creationId xmlns:a16="http://schemas.microsoft.com/office/drawing/2014/main" id="{4A4D0FE1-B5F6-9F12-7AC8-417DE56858AF}"/>
              </a:ext>
            </a:extLst>
          </p:cNvPr>
          <p:cNvCxnSpPr/>
          <p:nvPr/>
        </p:nvCxnSpPr>
        <p:spPr>
          <a:xfrm>
            <a:off x="3728330" y="4811727"/>
            <a:ext cx="378292" cy="0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Arrow Connector 252">
            <a:extLst>
              <a:ext uri="{FF2B5EF4-FFF2-40B4-BE49-F238E27FC236}">
                <a16:creationId xmlns:a16="http://schemas.microsoft.com/office/drawing/2014/main" id="{4FC9649A-3006-1B90-ABF1-F57DF9CACA71}"/>
              </a:ext>
            </a:extLst>
          </p:cNvPr>
          <p:cNvCxnSpPr>
            <a:cxnSpLocks/>
          </p:cNvCxnSpPr>
          <p:nvPr/>
        </p:nvCxnSpPr>
        <p:spPr>
          <a:xfrm flipV="1">
            <a:off x="7783316" y="5297363"/>
            <a:ext cx="537572" cy="294710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Arrow Connector 253">
            <a:extLst>
              <a:ext uri="{FF2B5EF4-FFF2-40B4-BE49-F238E27FC236}">
                <a16:creationId xmlns:a16="http://schemas.microsoft.com/office/drawing/2014/main" id="{9A74ECB9-4662-E8E3-1BC5-7ED3F6D8C98D}"/>
              </a:ext>
            </a:extLst>
          </p:cNvPr>
          <p:cNvCxnSpPr>
            <a:cxnSpLocks/>
            <a:stCxn id="238" idx="2"/>
          </p:cNvCxnSpPr>
          <p:nvPr/>
        </p:nvCxnSpPr>
        <p:spPr>
          <a:xfrm>
            <a:off x="3992841" y="3990349"/>
            <a:ext cx="4225160" cy="413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5" name="Oval 254">
            <a:extLst>
              <a:ext uri="{FF2B5EF4-FFF2-40B4-BE49-F238E27FC236}">
                <a16:creationId xmlns:a16="http://schemas.microsoft.com/office/drawing/2014/main" id="{2B7D7B32-4178-724D-4869-2EEE6363DCAF}"/>
              </a:ext>
            </a:extLst>
          </p:cNvPr>
          <p:cNvSpPr/>
          <p:nvPr/>
        </p:nvSpPr>
        <p:spPr>
          <a:xfrm>
            <a:off x="5786718" y="3605870"/>
            <a:ext cx="792192" cy="78594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R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6" name="Picture 255" descr="A black arrows pointing to the left&#10;&#10;Description automatically generated">
            <a:extLst>
              <a:ext uri="{FF2B5EF4-FFF2-40B4-BE49-F238E27FC236}">
                <a16:creationId xmlns:a16="http://schemas.microsoft.com/office/drawing/2014/main" id="{C19A56F2-CCB3-166A-5495-9E8FEE1AB52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144" y="3530422"/>
            <a:ext cx="1033457" cy="1033457"/>
          </a:xfrm>
          <a:prstGeom prst="rect">
            <a:avLst/>
          </a:prstGeom>
          <a:ln>
            <a:noFill/>
          </a:ln>
        </p:spPr>
      </p:pic>
      <p:sp>
        <p:nvSpPr>
          <p:cNvPr id="257" name="Oval 256">
            <a:extLst>
              <a:ext uri="{FF2B5EF4-FFF2-40B4-BE49-F238E27FC236}">
                <a16:creationId xmlns:a16="http://schemas.microsoft.com/office/drawing/2014/main" id="{EBE616C1-E810-3B60-16EA-82D6E1312A31}"/>
              </a:ext>
            </a:extLst>
          </p:cNvPr>
          <p:cNvSpPr/>
          <p:nvPr/>
        </p:nvSpPr>
        <p:spPr>
          <a:xfrm>
            <a:off x="10407765" y="3265141"/>
            <a:ext cx="1578535" cy="148609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sz="1400" dirty="0" err="1"/>
              <a:t>Așteptare</a:t>
            </a:r>
            <a:r>
              <a:rPr sz="1400" dirty="0"/>
              <a:t> … </a:t>
            </a:r>
            <a:r>
              <a:rPr sz="1400" dirty="0" err="1"/>
              <a:t>suspendare</a:t>
            </a:r>
            <a:r>
              <a:rPr sz="1400" dirty="0"/>
              <a:t> … </a:t>
            </a:r>
            <a:r>
              <a:rPr sz="1400" dirty="0" err="1"/>
              <a:t>nicio</a:t>
            </a:r>
            <a:r>
              <a:rPr sz="1400" dirty="0"/>
              <a:t> </a:t>
            </a:r>
            <a:r>
              <a:rPr sz="1400" dirty="0" err="1"/>
              <a:t>decizie</a:t>
            </a:r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3139811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0C54A4-FFB2-C2C6-8F17-6C6C3CEEAA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C021969F-7985-FE85-56E5-31F10E2CE528}"/>
              </a:ext>
            </a:extLst>
          </p:cNvPr>
          <p:cNvSpPr/>
          <p:nvPr/>
        </p:nvSpPr>
        <p:spPr>
          <a:xfrm>
            <a:off x="634544" y="752305"/>
            <a:ext cx="5667460" cy="2266607"/>
          </a:xfrm>
          <a:prstGeom prst="rect">
            <a:avLst/>
          </a:prstGeom>
          <a:solidFill>
            <a:srgbClr val="EE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5E58B9E-D124-8C15-C4C1-16BF7682C00A}"/>
              </a:ext>
            </a:extLst>
          </p:cNvPr>
          <p:cNvSpPr/>
          <p:nvPr/>
        </p:nvSpPr>
        <p:spPr>
          <a:xfrm>
            <a:off x="634542" y="3038344"/>
            <a:ext cx="5639077" cy="26594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B9B03DC-5C0A-0E4A-1C20-3F3F05790F73}"/>
              </a:ext>
            </a:extLst>
          </p:cNvPr>
          <p:cNvSpPr/>
          <p:nvPr/>
        </p:nvSpPr>
        <p:spPr>
          <a:xfrm>
            <a:off x="6302004" y="752306"/>
            <a:ext cx="5587531" cy="2286038"/>
          </a:xfrm>
          <a:prstGeom prst="rect">
            <a:avLst/>
          </a:prstGeom>
          <a:solidFill>
            <a:srgbClr val="325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1800" b="0" i="0" u="none" strike="noStrike" kern="1200" cap="none" spc="0" normalizeH="0" baseline="0" noProof="0">
              <a:ln>
                <a:noFill/>
              </a:ln>
              <a:solidFill>
                <a:srgbClr val="3259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D7FC7F7-5BD1-A559-89E8-5D3AAEF638DE}"/>
              </a:ext>
            </a:extLst>
          </p:cNvPr>
          <p:cNvSpPr/>
          <p:nvPr/>
        </p:nvSpPr>
        <p:spPr>
          <a:xfrm>
            <a:off x="6278322" y="3047193"/>
            <a:ext cx="5611213" cy="2678895"/>
          </a:xfrm>
          <a:prstGeom prst="rect">
            <a:avLst/>
          </a:prstGeom>
          <a:solidFill>
            <a:srgbClr val="EE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927FF98-EF12-F2EE-23E4-4ABAB2D2F1C3}"/>
              </a:ext>
            </a:extLst>
          </p:cNvPr>
          <p:cNvSpPr txBox="1"/>
          <p:nvPr/>
        </p:nvSpPr>
        <p:spPr>
          <a:xfrm>
            <a:off x="10216372" y="884972"/>
            <a:ext cx="1648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t>MAINSTREAM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AB50337-AB3A-F510-112F-CEBAB7C6E89D}"/>
              </a:ext>
            </a:extLst>
          </p:cNvPr>
          <p:cNvSpPr txBox="1"/>
          <p:nvPr/>
        </p:nvSpPr>
        <p:spPr>
          <a:xfrm>
            <a:off x="586694" y="807071"/>
            <a:ext cx="2487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HOT – ASPIRATIONAL 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B60173B-39CB-AA4D-1D74-433140BBEC37}"/>
              </a:ext>
            </a:extLst>
          </p:cNvPr>
          <p:cNvSpPr txBox="1"/>
          <p:nvPr/>
        </p:nvSpPr>
        <p:spPr>
          <a:xfrm>
            <a:off x="625270" y="5241453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t>EMERGENT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8E642ED-3681-9147-69F1-5166E0C24854}"/>
              </a:ext>
            </a:extLst>
          </p:cNvPr>
          <p:cNvSpPr txBox="1"/>
          <p:nvPr/>
        </p:nvSpPr>
        <p:spPr>
          <a:xfrm>
            <a:off x="7765144" y="5267600"/>
            <a:ext cx="4124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b="1" dirty="0">
                <a:solidFill>
                  <a:schemeClr val="bg1"/>
                </a:solidFill>
              </a:rPr>
              <a:t>FIERBINTE – ÎNCĂ NECONȘTIENTIZAT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31B1690-FEE5-DD32-D81F-C319CF1A619B}"/>
              </a:ext>
            </a:extLst>
          </p:cNvPr>
          <p:cNvSpPr txBox="1"/>
          <p:nvPr/>
        </p:nvSpPr>
        <p:spPr>
          <a:xfrm>
            <a:off x="771911" y="1114043"/>
            <a:ext cx="2277117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sz="1200" dirty="0"/>
              <a:t>„Se </a:t>
            </a:r>
            <a:r>
              <a:rPr sz="1200" dirty="0" err="1"/>
              <a:t>întâmplă</a:t>
            </a:r>
            <a:r>
              <a:rPr sz="1200" dirty="0"/>
              <a:t> </a:t>
            </a:r>
            <a:r>
              <a:rPr sz="1200" dirty="0" err="1"/>
              <a:t>în</a:t>
            </a:r>
            <a:r>
              <a:rPr sz="1200" dirty="0"/>
              <a:t> </a:t>
            </a:r>
            <a:r>
              <a:rPr sz="1200" dirty="0" err="1"/>
              <a:t>jurul</a:t>
            </a:r>
            <a:r>
              <a:rPr sz="1200" dirty="0"/>
              <a:t> meu, </a:t>
            </a:r>
            <a:r>
              <a:rPr sz="1200" dirty="0" err="1"/>
              <a:t>dar</a:t>
            </a:r>
            <a:r>
              <a:rPr sz="1200" dirty="0"/>
              <a:t> </a:t>
            </a:r>
            <a:r>
              <a:rPr sz="1200" dirty="0" err="1"/>
              <a:t>eu</a:t>
            </a:r>
            <a:r>
              <a:rPr sz="1200" dirty="0"/>
              <a:t> nu fac </a:t>
            </a:r>
            <a:r>
              <a:rPr sz="1200" dirty="0" err="1"/>
              <a:t>asta</a:t>
            </a:r>
            <a:r>
              <a:rPr sz="1200" dirty="0"/>
              <a:t> (</a:t>
            </a:r>
            <a:r>
              <a:rPr sz="1200" dirty="0" err="1"/>
              <a:t>încă</a:t>
            </a:r>
            <a:r>
              <a:rPr sz="1200" dirty="0"/>
              <a:t>)”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77706E7-6FD5-20C3-2AD3-063F801AF6B1}"/>
              </a:ext>
            </a:extLst>
          </p:cNvPr>
          <p:cNvSpPr txBox="1"/>
          <p:nvPr/>
        </p:nvSpPr>
        <p:spPr>
          <a:xfrm>
            <a:off x="9434885" y="4497478"/>
            <a:ext cx="2218402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sz="1200"/>
              <a:t>„Eu fac </a:t>
            </a:r>
            <a:r>
              <a:rPr sz="1200" dirty="0" err="1"/>
              <a:t>asta</a:t>
            </a:r>
            <a:r>
              <a:rPr sz="1200" dirty="0"/>
              <a:t>,</a:t>
            </a:r>
          </a:p>
          <a:p>
            <a:r>
              <a:rPr sz="1200" dirty="0" err="1"/>
              <a:t>dar</a:t>
            </a:r>
            <a:r>
              <a:rPr sz="1200" dirty="0"/>
              <a:t> nu se </a:t>
            </a:r>
            <a:r>
              <a:rPr sz="1200" dirty="0" err="1"/>
              <a:t>întâmplă</a:t>
            </a:r>
            <a:r>
              <a:rPr sz="1200" dirty="0"/>
              <a:t> </a:t>
            </a:r>
            <a:r>
              <a:rPr sz="1200" dirty="0" err="1"/>
              <a:t>în</a:t>
            </a:r>
            <a:r>
              <a:rPr sz="1200" dirty="0"/>
              <a:t> </a:t>
            </a:r>
            <a:r>
              <a:rPr sz="1200" dirty="0" err="1"/>
              <a:t>jurul</a:t>
            </a:r>
            <a:r>
              <a:rPr sz="1200" dirty="0"/>
              <a:t> meu”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86BCAAA-B15F-BC69-B504-32B3718D82CA}"/>
              </a:ext>
            </a:extLst>
          </p:cNvPr>
          <p:cNvSpPr txBox="1">
            <a:spLocks/>
          </p:cNvSpPr>
          <p:nvPr/>
        </p:nvSpPr>
        <p:spPr>
          <a:xfrm>
            <a:off x="405534" y="196223"/>
            <a:ext cx="10922000" cy="4730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t>IMAGINEA ACTUALĂ A TENDINȚELOR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E86830F-E065-4EB8-477C-8839C2D2AD96}"/>
              </a:ext>
            </a:extLst>
          </p:cNvPr>
          <p:cNvCxnSpPr/>
          <p:nvPr/>
        </p:nvCxnSpPr>
        <p:spPr>
          <a:xfrm>
            <a:off x="405534" y="5760723"/>
            <a:ext cx="1148400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E3C042D-BD8B-7A52-E33A-8F2CDCDBB409}"/>
              </a:ext>
            </a:extLst>
          </p:cNvPr>
          <p:cNvCxnSpPr/>
          <p:nvPr/>
        </p:nvCxnSpPr>
        <p:spPr>
          <a:xfrm flipV="1">
            <a:off x="551007" y="752305"/>
            <a:ext cx="0" cy="52560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3EF16FD-06F0-5F46-AF78-715370733B36}"/>
              </a:ext>
            </a:extLst>
          </p:cNvPr>
          <p:cNvSpPr txBox="1"/>
          <p:nvPr/>
        </p:nvSpPr>
        <p:spPr>
          <a:xfrm>
            <a:off x="9295564" y="5788362"/>
            <a:ext cx="271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t>Indice de prezență (activi)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71445C-9D69-995B-5D7C-6B9D3DC83378}"/>
              </a:ext>
            </a:extLst>
          </p:cNvPr>
          <p:cNvSpPr txBox="1"/>
          <p:nvPr/>
        </p:nvSpPr>
        <p:spPr>
          <a:xfrm rot="16200000">
            <a:off x="-780327" y="1888676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t>Indice de confirmare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45AD717E-A177-5720-C63B-E7BDBCF67D17}"/>
              </a:ext>
            </a:extLst>
          </p:cNvPr>
          <p:cNvCxnSpPr>
            <a:cxnSpLocks/>
            <a:stCxn id="50" idx="1"/>
            <a:endCxn id="52" idx="1"/>
          </p:cNvCxnSpPr>
          <p:nvPr/>
        </p:nvCxnSpPr>
        <p:spPr>
          <a:xfrm flipV="1">
            <a:off x="2821991" y="6037481"/>
            <a:ext cx="793904" cy="2157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E1D44F50-E89A-73C7-0CCC-EA8772D7B784}"/>
              </a:ext>
            </a:extLst>
          </p:cNvPr>
          <p:cNvSpPr/>
          <p:nvPr/>
        </p:nvSpPr>
        <p:spPr>
          <a:xfrm>
            <a:off x="2821991" y="5913638"/>
            <a:ext cx="504000" cy="252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2025</a:t>
            </a:r>
            <a:endParaRPr kumimoji="0" lang="ro-RO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A39E866-1FFF-0B1B-4C8D-8C0980324D40}"/>
              </a:ext>
            </a:extLst>
          </p:cNvPr>
          <p:cNvSpPr txBox="1"/>
          <p:nvPr/>
        </p:nvSpPr>
        <p:spPr>
          <a:xfrm>
            <a:off x="3615895" y="5898981"/>
            <a:ext cx="30897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1200" dirty="0" err="1"/>
              <a:t>Schimbare</a:t>
            </a:r>
            <a:r>
              <a:rPr sz="1200" dirty="0"/>
              <a:t> de </a:t>
            </a:r>
            <a:r>
              <a:rPr sz="1200" dirty="0" err="1"/>
              <a:t>cadran</a:t>
            </a:r>
            <a:r>
              <a:rPr sz="1200" dirty="0"/>
              <a:t> </a:t>
            </a:r>
            <a:r>
              <a:rPr sz="1200" dirty="0" err="1"/>
              <a:t>comparativ</a:t>
            </a:r>
            <a:r>
              <a:rPr sz="1200" dirty="0"/>
              <a:t> cu 2025</a:t>
            </a:r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A36611A7-FF4B-782F-B96B-88B1E3AD18B7}"/>
              </a:ext>
            </a:extLst>
          </p:cNvPr>
          <p:cNvSpPr txBox="1">
            <a:spLocks/>
          </p:cNvSpPr>
          <p:nvPr/>
        </p:nvSpPr>
        <p:spPr>
          <a:xfrm>
            <a:off x="572356" y="214096"/>
            <a:ext cx="11080931" cy="4247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C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4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Up Arrow 29">
            <a:extLst>
              <a:ext uri="{FF2B5EF4-FFF2-40B4-BE49-F238E27FC236}">
                <a16:creationId xmlns:a16="http://schemas.microsoft.com/office/drawing/2014/main" id="{EF29DEBD-6213-B699-434C-A97D4EFC7D0D}"/>
              </a:ext>
            </a:extLst>
          </p:cNvPr>
          <p:cNvSpPr/>
          <p:nvPr/>
        </p:nvSpPr>
        <p:spPr>
          <a:xfrm>
            <a:off x="2531513" y="6437921"/>
            <a:ext cx="188259" cy="215153"/>
          </a:xfrm>
          <a:prstGeom prst="upArrow">
            <a:avLst/>
          </a:prstGeom>
          <a:solidFill>
            <a:srgbClr val="70AD47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4CFE933-5C35-1C03-B77D-4DBD5538EAC2}"/>
              </a:ext>
            </a:extLst>
          </p:cNvPr>
          <p:cNvSpPr txBox="1"/>
          <p:nvPr/>
        </p:nvSpPr>
        <p:spPr>
          <a:xfrm>
            <a:off x="2768123" y="6372336"/>
            <a:ext cx="29786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1200" dirty="0" err="1"/>
              <a:t>Evoluție</a:t>
            </a:r>
            <a:r>
              <a:rPr sz="1200" dirty="0"/>
              <a:t> </a:t>
            </a:r>
            <a:r>
              <a:rPr sz="1200" dirty="0" err="1"/>
              <a:t>semnificativă</a:t>
            </a:r>
            <a:r>
              <a:rPr sz="1200" dirty="0"/>
              <a:t> a </a:t>
            </a:r>
            <a:r>
              <a:rPr sz="1200" dirty="0" err="1"/>
              <a:t>numărului</a:t>
            </a:r>
            <a:r>
              <a:rPr sz="1200" dirty="0"/>
              <a:t> de </a:t>
            </a:r>
            <a:r>
              <a:rPr sz="1200" dirty="0" err="1"/>
              <a:t>persoane</a:t>
            </a:r>
            <a:r>
              <a:rPr sz="1200" dirty="0"/>
              <a:t> active </a:t>
            </a:r>
            <a:r>
              <a:rPr sz="1200" dirty="0" err="1"/>
              <a:t>în</a:t>
            </a:r>
            <a:r>
              <a:rPr sz="1200" dirty="0"/>
              <a:t> </a:t>
            </a:r>
            <a:r>
              <a:rPr sz="1200" dirty="0" err="1"/>
              <a:t>tendință</a:t>
            </a:r>
            <a:r>
              <a:rPr sz="1200" dirty="0"/>
              <a:t> </a:t>
            </a:r>
            <a:r>
              <a:rPr sz="1200" dirty="0" err="1"/>
              <a:t>față</a:t>
            </a:r>
            <a:r>
              <a:rPr sz="1200" dirty="0"/>
              <a:t> de 2025</a:t>
            </a:r>
          </a:p>
        </p:txBody>
      </p:sp>
      <p:sp>
        <p:nvSpPr>
          <p:cNvPr id="21" name="Up Arrow 15">
            <a:extLst>
              <a:ext uri="{FF2B5EF4-FFF2-40B4-BE49-F238E27FC236}">
                <a16:creationId xmlns:a16="http://schemas.microsoft.com/office/drawing/2014/main" id="{6B4EB2AD-6CF2-59F9-164B-97307AC34CA0}"/>
              </a:ext>
            </a:extLst>
          </p:cNvPr>
          <p:cNvSpPr/>
          <p:nvPr/>
        </p:nvSpPr>
        <p:spPr>
          <a:xfrm rot="10800000">
            <a:off x="2343253" y="6464814"/>
            <a:ext cx="188259" cy="215153"/>
          </a:xfrm>
          <a:prstGeom prst="upArrow">
            <a:avLst/>
          </a:prstGeom>
          <a:solidFill>
            <a:schemeClr val="tx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E2E9208-350F-8190-3E9D-5294B13756C4}"/>
              </a:ext>
            </a:extLst>
          </p:cNvPr>
          <p:cNvSpPr/>
          <p:nvPr/>
        </p:nvSpPr>
        <p:spPr>
          <a:xfrm>
            <a:off x="5595335" y="6424305"/>
            <a:ext cx="1528565" cy="1891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dirty="0"/>
              <a:t>ACTUALIZAT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D7061F-CB76-2968-6ACE-A94B03C18A48}"/>
              </a:ext>
            </a:extLst>
          </p:cNvPr>
          <p:cNvSpPr txBox="1"/>
          <p:nvPr/>
        </p:nvSpPr>
        <p:spPr>
          <a:xfrm>
            <a:off x="7312160" y="6358875"/>
            <a:ext cx="3030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1200" dirty="0"/>
              <a:t>= </a:t>
            </a:r>
            <a:r>
              <a:rPr sz="1200" dirty="0" err="1"/>
              <a:t>aceeași</a:t>
            </a:r>
            <a:r>
              <a:rPr sz="1200" dirty="0"/>
              <a:t> </a:t>
            </a:r>
            <a:r>
              <a:rPr sz="1200" dirty="0" err="1"/>
              <a:t>tendință</a:t>
            </a:r>
            <a:r>
              <a:rPr sz="1200" dirty="0"/>
              <a:t>, </a:t>
            </a:r>
            <a:r>
              <a:rPr sz="1200" dirty="0" err="1"/>
              <a:t>dar</a:t>
            </a:r>
            <a:r>
              <a:rPr sz="1200" dirty="0"/>
              <a:t> </a:t>
            </a:r>
            <a:r>
              <a:rPr sz="1200" dirty="0" err="1"/>
              <a:t>evoluată</a:t>
            </a:r>
            <a:r>
              <a:rPr sz="1200" dirty="0"/>
              <a:t> / cu perspective </a:t>
            </a:r>
            <a:r>
              <a:rPr sz="1200" dirty="0" err="1"/>
              <a:t>noi</a:t>
            </a:r>
            <a:endParaRPr sz="1200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6498DC8-A2A3-AA6D-3A27-1B3812ADB8BC}"/>
              </a:ext>
            </a:extLst>
          </p:cNvPr>
          <p:cNvGraphicFramePr>
            <a:graphicFrameLocks/>
          </p:cNvGraphicFramePr>
          <p:nvPr/>
        </p:nvGraphicFramePr>
        <p:xfrm>
          <a:off x="1513561" y="825116"/>
          <a:ext cx="8850573" cy="49654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5" name="Rectangle 34">
            <a:extLst>
              <a:ext uri="{FF2B5EF4-FFF2-40B4-BE49-F238E27FC236}">
                <a16:creationId xmlns:a16="http://schemas.microsoft.com/office/drawing/2014/main" id="{1C3B61B8-225A-649A-7955-BF52F31483AD}"/>
              </a:ext>
            </a:extLst>
          </p:cNvPr>
          <p:cNvSpPr/>
          <p:nvPr/>
        </p:nvSpPr>
        <p:spPr>
          <a:xfrm>
            <a:off x="7031870" y="4371478"/>
            <a:ext cx="504000" cy="252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2025</a:t>
            </a:r>
            <a:endParaRPr kumimoji="0" lang="ro-RO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EAD4FFC3-85F9-759A-A127-9A9395060CA9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3301028" y="2137608"/>
            <a:ext cx="502956" cy="99855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E5DA634-DC9E-C26D-5DA6-6DA7464B03CD}"/>
              </a:ext>
            </a:extLst>
          </p:cNvPr>
          <p:cNvCxnSpPr>
            <a:cxnSpLocks/>
          </p:cNvCxnSpPr>
          <p:nvPr/>
        </p:nvCxnSpPr>
        <p:spPr>
          <a:xfrm flipH="1" flipV="1">
            <a:off x="5092690" y="3839089"/>
            <a:ext cx="1871284" cy="65838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BE54E1E-B5B5-F281-9005-25BC50A73F35}"/>
              </a:ext>
            </a:extLst>
          </p:cNvPr>
          <p:cNvCxnSpPr>
            <a:cxnSpLocks/>
            <a:stCxn id="35" idx="1"/>
          </p:cNvCxnSpPr>
          <p:nvPr/>
        </p:nvCxnSpPr>
        <p:spPr>
          <a:xfrm flipH="1">
            <a:off x="5802086" y="4497478"/>
            <a:ext cx="1229784" cy="3470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0B845A43-6927-E55B-5E62-A7D0B38B31D5}"/>
              </a:ext>
            </a:extLst>
          </p:cNvPr>
          <p:cNvSpPr/>
          <p:nvPr/>
        </p:nvSpPr>
        <p:spPr>
          <a:xfrm>
            <a:off x="7970988" y="1817818"/>
            <a:ext cx="504000" cy="252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2025</a:t>
            </a:r>
            <a:endParaRPr kumimoji="0" lang="ro-RO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2612AE2-6807-80F9-9150-F9ED658A0B2E}"/>
              </a:ext>
            </a:extLst>
          </p:cNvPr>
          <p:cNvCxnSpPr>
            <a:cxnSpLocks/>
            <a:stCxn id="26" idx="1"/>
          </p:cNvCxnSpPr>
          <p:nvPr/>
        </p:nvCxnSpPr>
        <p:spPr>
          <a:xfrm flipH="1" flipV="1">
            <a:off x="5244966" y="1774299"/>
            <a:ext cx="2726022" cy="16951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AAD10B8-7C09-0CBE-BDE0-E05DD6C8793D}"/>
              </a:ext>
            </a:extLst>
          </p:cNvPr>
          <p:cNvCxnSpPr>
            <a:cxnSpLocks/>
            <a:stCxn id="26" idx="1"/>
          </p:cNvCxnSpPr>
          <p:nvPr/>
        </p:nvCxnSpPr>
        <p:spPr>
          <a:xfrm flipH="1">
            <a:off x="6521913" y="1943818"/>
            <a:ext cx="1449075" cy="187583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C9DCA96-2A5A-DC26-4B11-C27AF953E9B2}"/>
              </a:ext>
            </a:extLst>
          </p:cNvPr>
          <p:cNvCxnSpPr>
            <a:cxnSpLocks/>
            <a:stCxn id="26" idx="1"/>
          </p:cNvCxnSpPr>
          <p:nvPr/>
        </p:nvCxnSpPr>
        <p:spPr>
          <a:xfrm flipH="1">
            <a:off x="5746792" y="1943818"/>
            <a:ext cx="2224196" cy="12444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5314C96B-6512-CC9A-3D94-55536B57D8A3}"/>
              </a:ext>
            </a:extLst>
          </p:cNvPr>
          <p:cNvSpPr/>
          <p:nvPr/>
        </p:nvSpPr>
        <p:spPr>
          <a:xfrm>
            <a:off x="3049028" y="1885608"/>
            <a:ext cx="504000" cy="252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2025</a:t>
            </a:r>
            <a:endParaRPr kumimoji="0" lang="ro-RO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0557DFD-D82B-A551-B786-44F721660619}"/>
              </a:ext>
            </a:extLst>
          </p:cNvPr>
          <p:cNvCxnSpPr>
            <a:cxnSpLocks/>
            <a:stCxn id="35" idx="1"/>
          </p:cNvCxnSpPr>
          <p:nvPr/>
        </p:nvCxnSpPr>
        <p:spPr>
          <a:xfrm flipH="1">
            <a:off x="6096000" y="4497478"/>
            <a:ext cx="935870" cy="5650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E765901-E06B-1ADC-D5CF-38F0D7767840}"/>
              </a:ext>
            </a:extLst>
          </p:cNvPr>
          <p:cNvCxnSpPr>
            <a:cxnSpLocks/>
            <a:stCxn id="26" idx="1"/>
          </p:cNvCxnSpPr>
          <p:nvPr/>
        </p:nvCxnSpPr>
        <p:spPr>
          <a:xfrm flipH="1">
            <a:off x="7437012" y="1943818"/>
            <a:ext cx="533976" cy="146007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B3FACE7-8C4E-FA63-86BA-C0E11D86A2E6}"/>
              </a:ext>
            </a:extLst>
          </p:cNvPr>
          <p:cNvCxnSpPr>
            <a:cxnSpLocks/>
            <a:stCxn id="26" idx="1"/>
          </p:cNvCxnSpPr>
          <p:nvPr/>
        </p:nvCxnSpPr>
        <p:spPr>
          <a:xfrm flipH="1">
            <a:off x="5092690" y="1943818"/>
            <a:ext cx="2878298" cy="41182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9FFEDE3-22E4-C95E-B419-33F2B4A43F35}"/>
              </a:ext>
            </a:extLst>
          </p:cNvPr>
          <p:cNvCxnSpPr>
            <a:cxnSpLocks/>
            <a:stCxn id="26" idx="1"/>
          </p:cNvCxnSpPr>
          <p:nvPr/>
        </p:nvCxnSpPr>
        <p:spPr>
          <a:xfrm flipH="1">
            <a:off x="5746792" y="1943818"/>
            <a:ext cx="2224196" cy="67826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F227B482-55D2-7684-F4D8-CE9DCE6B7B48}"/>
              </a:ext>
            </a:extLst>
          </p:cNvPr>
          <p:cNvCxnSpPr>
            <a:cxnSpLocks/>
            <a:stCxn id="26" idx="1"/>
          </p:cNvCxnSpPr>
          <p:nvPr/>
        </p:nvCxnSpPr>
        <p:spPr>
          <a:xfrm flipH="1">
            <a:off x="5802086" y="1943818"/>
            <a:ext cx="2168902" cy="94471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599747C-2458-0032-F613-CF7A6AA37083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2446474" y="2137608"/>
            <a:ext cx="854554" cy="15199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Up Arrow 15">
            <a:extLst>
              <a:ext uri="{FF2B5EF4-FFF2-40B4-BE49-F238E27FC236}">
                <a16:creationId xmlns:a16="http://schemas.microsoft.com/office/drawing/2014/main" id="{A3EDD4DA-FF16-4A31-794C-861BBB572EE7}"/>
              </a:ext>
            </a:extLst>
          </p:cNvPr>
          <p:cNvSpPr/>
          <p:nvPr/>
        </p:nvSpPr>
        <p:spPr>
          <a:xfrm rot="10800000">
            <a:off x="1430025" y="4389901"/>
            <a:ext cx="188259" cy="215153"/>
          </a:xfrm>
          <a:prstGeom prst="upArrow">
            <a:avLst/>
          </a:prstGeom>
          <a:solidFill>
            <a:schemeClr val="tx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9" name="Up Arrow 15">
            <a:extLst>
              <a:ext uri="{FF2B5EF4-FFF2-40B4-BE49-F238E27FC236}">
                <a16:creationId xmlns:a16="http://schemas.microsoft.com/office/drawing/2014/main" id="{AFF79733-2F06-E0A4-F156-0B87958DDD46}"/>
              </a:ext>
            </a:extLst>
          </p:cNvPr>
          <p:cNvSpPr/>
          <p:nvPr/>
        </p:nvSpPr>
        <p:spPr>
          <a:xfrm rot="10800000">
            <a:off x="2318171" y="5095918"/>
            <a:ext cx="188259" cy="215153"/>
          </a:xfrm>
          <a:prstGeom prst="upArrow">
            <a:avLst/>
          </a:prstGeom>
          <a:solidFill>
            <a:schemeClr val="tx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0" name="Up Arrow 15">
            <a:extLst>
              <a:ext uri="{FF2B5EF4-FFF2-40B4-BE49-F238E27FC236}">
                <a16:creationId xmlns:a16="http://schemas.microsoft.com/office/drawing/2014/main" id="{AAA3FE83-4611-6B4F-1320-92F846940C4E}"/>
              </a:ext>
            </a:extLst>
          </p:cNvPr>
          <p:cNvSpPr/>
          <p:nvPr/>
        </p:nvSpPr>
        <p:spPr>
          <a:xfrm rot="10800000">
            <a:off x="3930406" y="2838394"/>
            <a:ext cx="188259" cy="215153"/>
          </a:xfrm>
          <a:prstGeom prst="upArrow">
            <a:avLst/>
          </a:prstGeom>
          <a:solidFill>
            <a:schemeClr val="tx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6" name="Up Arrow 15">
            <a:extLst>
              <a:ext uri="{FF2B5EF4-FFF2-40B4-BE49-F238E27FC236}">
                <a16:creationId xmlns:a16="http://schemas.microsoft.com/office/drawing/2014/main" id="{9B71B088-AC3B-97F8-5DC4-E50DF6350B47}"/>
              </a:ext>
            </a:extLst>
          </p:cNvPr>
          <p:cNvSpPr/>
          <p:nvPr/>
        </p:nvSpPr>
        <p:spPr>
          <a:xfrm rot="10800000">
            <a:off x="8958285" y="3736561"/>
            <a:ext cx="188259" cy="215153"/>
          </a:xfrm>
          <a:prstGeom prst="upArrow">
            <a:avLst/>
          </a:prstGeom>
          <a:solidFill>
            <a:schemeClr val="tx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8" name="Up Arrow 15">
            <a:extLst>
              <a:ext uri="{FF2B5EF4-FFF2-40B4-BE49-F238E27FC236}">
                <a16:creationId xmlns:a16="http://schemas.microsoft.com/office/drawing/2014/main" id="{91D7BB17-30CD-DC9D-9CA7-1598EBAE6244}"/>
              </a:ext>
            </a:extLst>
          </p:cNvPr>
          <p:cNvSpPr/>
          <p:nvPr/>
        </p:nvSpPr>
        <p:spPr>
          <a:xfrm rot="10800000">
            <a:off x="5221639" y="4898192"/>
            <a:ext cx="188259" cy="215153"/>
          </a:xfrm>
          <a:prstGeom prst="upArrow">
            <a:avLst/>
          </a:prstGeom>
          <a:solidFill>
            <a:schemeClr val="tx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3" name="Up Arrow 15">
            <a:extLst>
              <a:ext uri="{FF2B5EF4-FFF2-40B4-BE49-F238E27FC236}">
                <a16:creationId xmlns:a16="http://schemas.microsoft.com/office/drawing/2014/main" id="{CC3778AF-D06A-C431-E3CA-3E25C096251A}"/>
              </a:ext>
            </a:extLst>
          </p:cNvPr>
          <p:cNvSpPr/>
          <p:nvPr/>
        </p:nvSpPr>
        <p:spPr>
          <a:xfrm rot="10800000">
            <a:off x="7123901" y="3846392"/>
            <a:ext cx="188259" cy="215153"/>
          </a:xfrm>
          <a:prstGeom prst="upArrow">
            <a:avLst/>
          </a:prstGeom>
          <a:solidFill>
            <a:schemeClr val="tx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4" name="Up Arrow 15">
            <a:extLst>
              <a:ext uri="{FF2B5EF4-FFF2-40B4-BE49-F238E27FC236}">
                <a16:creationId xmlns:a16="http://schemas.microsoft.com/office/drawing/2014/main" id="{E5E25463-C5DC-F6D5-409E-E6D4010490CA}"/>
              </a:ext>
            </a:extLst>
          </p:cNvPr>
          <p:cNvSpPr/>
          <p:nvPr/>
        </p:nvSpPr>
        <p:spPr>
          <a:xfrm rot="10800000">
            <a:off x="1910469" y="3655311"/>
            <a:ext cx="188259" cy="215153"/>
          </a:xfrm>
          <a:prstGeom prst="upArrow">
            <a:avLst/>
          </a:prstGeom>
          <a:solidFill>
            <a:schemeClr val="tx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5" name="Up Arrow 15">
            <a:extLst>
              <a:ext uri="{FF2B5EF4-FFF2-40B4-BE49-F238E27FC236}">
                <a16:creationId xmlns:a16="http://schemas.microsoft.com/office/drawing/2014/main" id="{1FBB0BD5-746F-5A76-9BCC-8512B24D0017}"/>
              </a:ext>
            </a:extLst>
          </p:cNvPr>
          <p:cNvSpPr/>
          <p:nvPr/>
        </p:nvSpPr>
        <p:spPr>
          <a:xfrm rot="10800000">
            <a:off x="3117472" y="3112490"/>
            <a:ext cx="188259" cy="215153"/>
          </a:xfrm>
          <a:prstGeom prst="upArrow">
            <a:avLst/>
          </a:prstGeom>
          <a:solidFill>
            <a:schemeClr val="tx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6" name="Up Arrow 15">
            <a:extLst>
              <a:ext uri="{FF2B5EF4-FFF2-40B4-BE49-F238E27FC236}">
                <a16:creationId xmlns:a16="http://schemas.microsoft.com/office/drawing/2014/main" id="{6D8E3979-9B33-84F8-4F7C-F9C478F77703}"/>
              </a:ext>
            </a:extLst>
          </p:cNvPr>
          <p:cNvSpPr/>
          <p:nvPr/>
        </p:nvSpPr>
        <p:spPr>
          <a:xfrm rot="10800000">
            <a:off x="1627869" y="4022606"/>
            <a:ext cx="188259" cy="215153"/>
          </a:xfrm>
          <a:prstGeom prst="upArrow">
            <a:avLst/>
          </a:prstGeom>
          <a:solidFill>
            <a:schemeClr val="tx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7" name="Up Arrow 15">
            <a:extLst>
              <a:ext uri="{FF2B5EF4-FFF2-40B4-BE49-F238E27FC236}">
                <a16:creationId xmlns:a16="http://schemas.microsoft.com/office/drawing/2014/main" id="{81BB8CD2-1075-45CD-050D-FB74F34A48DE}"/>
              </a:ext>
            </a:extLst>
          </p:cNvPr>
          <p:cNvSpPr/>
          <p:nvPr/>
        </p:nvSpPr>
        <p:spPr>
          <a:xfrm rot="10800000">
            <a:off x="3427635" y="3764054"/>
            <a:ext cx="188259" cy="215153"/>
          </a:xfrm>
          <a:prstGeom prst="upArrow">
            <a:avLst/>
          </a:prstGeom>
          <a:solidFill>
            <a:schemeClr val="tx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Up Arrow 15">
            <a:extLst>
              <a:ext uri="{FF2B5EF4-FFF2-40B4-BE49-F238E27FC236}">
                <a16:creationId xmlns:a16="http://schemas.microsoft.com/office/drawing/2014/main" id="{971C0076-2759-E8AE-997E-B2875732DF8F}"/>
              </a:ext>
            </a:extLst>
          </p:cNvPr>
          <p:cNvSpPr/>
          <p:nvPr/>
        </p:nvSpPr>
        <p:spPr>
          <a:xfrm rot="10800000">
            <a:off x="4330989" y="2367028"/>
            <a:ext cx="188259" cy="215153"/>
          </a:xfrm>
          <a:prstGeom prst="upArrow">
            <a:avLst/>
          </a:prstGeom>
          <a:solidFill>
            <a:schemeClr val="tx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20FE976-B5A5-1737-6071-2CCDCE05CA95}"/>
              </a:ext>
            </a:extLst>
          </p:cNvPr>
          <p:cNvSpPr/>
          <p:nvPr/>
        </p:nvSpPr>
        <p:spPr>
          <a:xfrm>
            <a:off x="992767" y="3860671"/>
            <a:ext cx="2408731" cy="1631577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O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9A6CC54-6AFE-6F21-AF07-E199E4538A3A}"/>
              </a:ext>
            </a:extLst>
          </p:cNvPr>
          <p:cNvSpPr/>
          <p:nvPr/>
        </p:nvSpPr>
        <p:spPr>
          <a:xfrm>
            <a:off x="3835643" y="4360195"/>
            <a:ext cx="2408731" cy="1283275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3665513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5E1CEA-9859-ABE3-31E1-8FDAF70B1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A96723-D546-6AFA-FD87-0988639676E9}"/>
              </a:ext>
            </a:extLst>
          </p:cNvPr>
          <p:cNvSpPr txBox="1"/>
          <p:nvPr/>
        </p:nvSpPr>
        <p:spPr>
          <a:xfrm>
            <a:off x="4929442" y="2001817"/>
            <a:ext cx="6619783" cy="3746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ORAS PLIN DE VIATA, CULOARE SI ENERGIE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SPIRIT EXPLORATOR SI SURPRINZATOR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SPATIU IN CONTINUA TRANSFORMARE, IN CARE EXISTA MEREU TRANSFORMARI SI DESCOPERIRI DE POVESTI VECHI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(EX. MITA BICICLISTA)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SAU NOI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(ORIGO, ZOOCAFE)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VARIETATE DE LOCURI SI ACTIVITATI PENTRU PETRECEREA TIMPULUI LIBER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(de la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tiroliana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, la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gradina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zoologica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,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Therme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,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plimbari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cu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barca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pe lac,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herghelie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,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arta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,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cultura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si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viata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de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noapte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).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Este un 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oras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colorat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, energic 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si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dinamic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, 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dar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in 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acelasi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timp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deschis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si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primitor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Oamenii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sunt 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incluzivi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si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prietenosi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in mare 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parte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. </a:t>
            </a:r>
            <a:endParaRPr kumimoji="0" lang="en-GB" sz="1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“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Poate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nu ne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cunoastem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bine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unii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pe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altii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si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nu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suntem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atat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de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apropiati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ca in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orase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mai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mici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,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dar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fata de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locuitorii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altor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capitale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,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bucurestenii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sunt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clar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mai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calzi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si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mai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primitori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...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chiar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si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fata de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cei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din Cluj mi se par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mai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deschisi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.”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</p:txBody>
      </p:sp>
      <p:pic>
        <p:nvPicPr>
          <p:cNvPr id="5" name="Picture 4" descr="A circular diagram with different colored circles&#10;&#10;AI-generated content may be incorrect.">
            <a:extLst>
              <a:ext uri="{FF2B5EF4-FFF2-40B4-BE49-F238E27FC236}">
                <a16:creationId xmlns:a16="http://schemas.microsoft.com/office/drawing/2014/main" id="{55D36B03-E3EB-9B01-0846-9B080D4E34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75" y="1902303"/>
            <a:ext cx="3864733" cy="3705300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8E780264-87B1-AED3-DBEB-A3D29DDD31BB}"/>
              </a:ext>
            </a:extLst>
          </p:cNvPr>
          <p:cNvSpPr/>
          <p:nvPr/>
        </p:nvSpPr>
        <p:spPr bwMode="auto">
          <a:xfrm rot="461179">
            <a:off x="1514798" y="2569876"/>
            <a:ext cx="2120686" cy="887037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non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RO" sz="653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pic>
        <p:nvPicPr>
          <p:cNvPr id="1026" name="Picture 2" descr="Bucharest, places to visit?">
            <a:extLst>
              <a:ext uri="{FF2B5EF4-FFF2-40B4-BE49-F238E27FC236}">
                <a16:creationId xmlns:a16="http://schemas.microsoft.com/office/drawing/2014/main" id="{57C8F02C-31C8-EC68-FC22-B138209EB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689" y="2484266"/>
            <a:ext cx="1094904" cy="105825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689BAA-5485-B778-E978-23B5CCF9CCFE}"/>
              </a:ext>
            </a:extLst>
          </p:cNvPr>
          <p:cNvSpPr txBox="1"/>
          <p:nvPr/>
        </p:nvSpPr>
        <p:spPr>
          <a:xfrm>
            <a:off x="436291" y="464834"/>
            <a:ext cx="109399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 err="1"/>
              <a:t>Bucurestiul</a:t>
            </a:r>
            <a:r>
              <a:rPr lang="en-GB" dirty="0"/>
              <a:t> </a:t>
            </a:r>
            <a:r>
              <a:rPr lang="en-GB" dirty="0" err="1"/>
              <a:t>este</a:t>
            </a:r>
            <a:r>
              <a:rPr lang="en-GB" dirty="0"/>
              <a:t> </a:t>
            </a:r>
            <a:r>
              <a:rPr lang="en-GB" dirty="0" err="1"/>
              <a:t>vazut</a:t>
            </a:r>
            <a:r>
              <a:rPr lang="en-GB" dirty="0"/>
              <a:t> ca un </a:t>
            </a:r>
            <a:r>
              <a:rPr lang="en-GB" dirty="0" err="1"/>
              <a:t>oras</a:t>
            </a:r>
            <a:r>
              <a:rPr lang="en-GB" dirty="0"/>
              <a:t> </a:t>
            </a:r>
            <a:r>
              <a:rPr lang="en-GB" dirty="0" err="1"/>
              <a:t>plin</a:t>
            </a:r>
            <a:r>
              <a:rPr lang="en-GB" dirty="0"/>
              <a:t> de </a:t>
            </a:r>
            <a:r>
              <a:rPr lang="en-GB" dirty="0" err="1"/>
              <a:t>viata</a:t>
            </a:r>
            <a:r>
              <a:rPr lang="en-GB" dirty="0"/>
              <a:t>, vibrant, </a:t>
            </a:r>
            <a:r>
              <a:rPr lang="en-GB" dirty="0" err="1"/>
              <a:t>dinamic</a:t>
            </a:r>
            <a:r>
              <a:rPr lang="en-GB" dirty="0"/>
              <a:t>, in care </a:t>
            </a:r>
            <a:r>
              <a:rPr lang="en-GB" dirty="0" err="1"/>
              <a:t>mereu</a:t>
            </a:r>
            <a:r>
              <a:rPr lang="en-GB" dirty="0"/>
              <a:t> </a:t>
            </a:r>
            <a:r>
              <a:rPr lang="en-GB" dirty="0" err="1"/>
              <a:t>este</a:t>
            </a:r>
            <a:r>
              <a:rPr lang="en-GB" dirty="0"/>
              <a:t> </a:t>
            </a:r>
            <a:r>
              <a:rPr lang="en-GB" dirty="0" err="1"/>
              <a:t>ceva</a:t>
            </a:r>
            <a:r>
              <a:rPr lang="en-GB" dirty="0"/>
              <a:t> nou de </a:t>
            </a:r>
            <a:r>
              <a:rPr lang="en-GB" dirty="0" err="1"/>
              <a:t>descoperit</a:t>
            </a:r>
            <a:r>
              <a:rPr lang="en-GB" dirty="0"/>
              <a:t>. </a:t>
            </a:r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3299561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55234C-0EA2-5BDF-04A9-08343DFAB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1FB34A9-453F-FAF3-CEA7-E1B55A7F9F5C}"/>
              </a:ext>
            </a:extLst>
          </p:cNvPr>
          <p:cNvSpPr txBox="1"/>
          <p:nvPr/>
        </p:nvSpPr>
        <p:spPr>
          <a:xfrm>
            <a:off x="348765" y="431674"/>
            <a:ext cx="108159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 err="1"/>
              <a:t>Performanta</a:t>
            </a:r>
            <a:r>
              <a:rPr lang="en-GB" dirty="0"/>
              <a:t> </a:t>
            </a:r>
            <a:r>
              <a:rPr lang="en-GB" dirty="0" err="1"/>
              <a:t>perceputa</a:t>
            </a:r>
            <a:r>
              <a:rPr lang="en-GB" dirty="0"/>
              <a:t> a </a:t>
            </a:r>
            <a:r>
              <a:rPr lang="en-GB" dirty="0" err="1"/>
              <a:t>Bucurestiului</a:t>
            </a:r>
            <a:r>
              <a:rPr lang="en-GB" dirty="0"/>
              <a:t> pe </a:t>
            </a:r>
            <a:r>
              <a:rPr lang="en-GB" dirty="0" err="1"/>
              <a:t>principalii</a:t>
            </a:r>
            <a:r>
              <a:rPr lang="en-GB" dirty="0"/>
              <a:t> </a:t>
            </a:r>
            <a:r>
              <a:rPr lang="en-GB" dirty="0" err="1"/>
              <a:t>parametrii</a:t>
            </a:r>
            <a:r>
              <a:rPr lang="en-GB" dirty="0"/>
              <a:t> </a:t>
            </a:r>
            <a:r>
              <a:rPr lang="en-GB" dirty="0" err="1"/>
              <a:t>evaluati</a:t>
            </a:r>
            <a:r>
              <a:rPr lang="en-GB" dirty="0"/>
              <a:t> </a:t>
            </a:r>
            <a:r>
              <a:rPr lang="en-GB" dirty="0" err="1"/>
              <a:t>calitativ</a:t>
            </a:r>
            <a:r>
              <a:rPr lang="en-GB" dirty="0"/>
              <a:t>  </a:t>
            </a:r>
            <a:endParaRPr lang="en-RO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372510F-F1E2-B942-D4AD-1B04502D7A49}"/>
              </a:ext>
            </a:extLst>
          </p:cNvPr>
          <p:cNvGraphicFramePr>
            <a:graphicFrameLocks noGrp="1"/>
          </p:cNvGraphicFramePr>
          <p:nvPr/>
        </p:nvGraphicFramePr>
        <p:xfrm>
          <a:off x="4157234" y="1604338"/>
          <a:ext cx="4691930" cy="42702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8427">
                  <a:extLst>
                    <a:ext uri="{9D8B030D-6E8A-4147-A177-3AD203B41FA5}">
                      <a16:colId xmlns:a16="http://schemas.microsoft.com/office/drawing/2014/main" val="505591168"/>
                    </a:ext>
                  </a:extLst>
                </a:gridCol>
                <a:gridCol w="518424">
                  <a:extLst>
                    <a:ext uri="{9D8B030D-6E8A-4147-A177-3AD203B41FA5}">
                      <a16:colId xmlns:a16="http://schemas.microsoft.com/office/drawing/2014/main" val="2113893476"/>
                    </a:ext>
                  </a:extLst>
                </a:gridCol>
                <a:gridCol w="496015">
                  <a:extLst>
                    <a:ext uri="{9D8B030D-6E8A-4147-A177-3AD203B41FA5}">
                      <a16:colId xmlns:a16="http://schemas.microsoft.com/office/drawing/2014/main" val="4074661545"/>
                    </a:ext>
                  </a:extLst>
                </a:gridCol>
                <a:gridCol w="337614">
                  <a:extLst>
                    <a:ext uri="{9D8B030D-6E8A-4147-A177-3AD203B41FA5}">
                      <a16:colId xmlns:a16="http://schemas.microsoft.com/office/drawing/2014/main" val="504764296"/>
                    </a:ext>
                  </a:extLst>
                </a:gridCol>
                <a:gridCol w="258910">
                  <a:extLst>
                    <a:ext uri="{9D8B030D-6E8A-4147-A177-3AD203B41FA5}">
                      <a16:colId xmlns:a16="http://schemas.microsoft.com/office/drawing/2014/main" val="3535470122"/>
                    </a:ext>
                  </a:extLst>
                </a:gridCol>
                <a:gridCol w="157820">
                  <a:extLst>
                    <a:ext uri="{9D8B030D-6E8A-4147-A177-3AD203B41FA5}">
                      <a16:colId xmlns:a16="http://schemas.microsoft.com/office/drawing/2014/main" val="4034647904"/>
                    </a:ext>
                  </a:extLst>
                </a:gridCol>
                <a:gridCol w="116840">
                  <a:extLst>
                    <a:ext uri="{9D8B030D-6E8A-4147-A177-3AD203B41FA5}">
                      <a16:colId xmlns:a16="http://schemas.microsoft.com/office/drawing/2014/main" val="859399154"/>
                    </a:ext>
                  </a:extLst>
                </a:gridCol>
                <a:gridCol w="233680">
                  <a:extLst>
                    <a:ext uri="{9D8B030D-6E8A-4147-A177-3AD203B41FA5}">
                      <a16:colId xmlns:a16="http://schemas.microsoft.com/office/drawing/2014/main" val="1591935806"/>
                    </a:ext>
                  </a:extLst>
                </a:gridCol>
                <a:gridCol w="224200">
                  <a:extLst>
                    <a:ext uri="{9D8B030D-6E8A-4147-A177-3AD203B41FA5}">
                      <a16:colId xmlns:a16="http://schemas.microsoft.com/office/drawing/2014/main" val="2184540166"/>
                    </a:ext>
                  </a:extLst>
                </a:gridCol>
              </a:tblGrid>
              <a:tr h="289863">
                <a:tc>
                  <a:txBody>
                    <a:bodyPr/>
                    <a:lstStyle/>
                    <a:p>
                      <a:r>
                        <a:rPr lang="en-GB" sz="1200" b="1" dirty="0" err="1">
                          <a:solidFill>
                            <a:schemeClr val="tx1"/>
                          </a:solidFill>
                          <a:latin typeface="Calibri "/>
                        </a:rPr>
                        <a:t>Parametrii</a:t>
                      </a:r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Calibri "/>
                        </a:rPr>
                        <a:t> </a:t>
                      </a:r>
                      <a:endParaRPr lang="en-RO" sz="1200" b="1" dirty="0">
                        <a:solidFill>
                          <a:schemeClr val="tx1"/>
                        </a:solidFill>
                        <a:latin typeface="Calibri 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RO" sz="1200" b="1" dirty="0">
                          <a:solidFill>
                            <a:schemeClr val="tx1"/>
                          </a:solidFill>
                          <a:latin typeface="Calibri "/>
                        </a:rPr>
                        <a:t>Performanta  </a:t>
                      </a:r>
                      <a:r>
                        <a:rPr lang="en-GB" sz="1200" b="1" dirty="0" err="1">
                          <a:solidFill>
                            <a:schemeClr val="tx1"/>
                          </a:solidFill>
                          <a:latin typeface="Calibri "/>
                        </a:rPr>
                        <a:t>perceputa</a:t>
                      </a:r>
                      <a:endParaRPr lang="en-RO" sz="1200" b="1" dirty="0">
                        <a:solidFill>
                          <a:schemeClr val="tx1"/>
                        </a:solidFill>
                        <a:latin typeface="Calibri 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973021113"/>
                  </a:ext>
                </a:extLst>
              </a:tr>
              <a:tr h="289863">
                <a:tc>
                  <a:txBody>
                    <a:bodyPr/>
                    <a:lstStyle/>
                    <a:p>
                      <a:r>
                        <a:rPr lang="en-US" sz="1200" b="0" dirty="0" err="1">
                          <a:solidFill>
                            <a:schemeClr val="tx1"/>
                          </a:solidFill>
                          <a:latin typeface="Calibri "/>
                        </a:rPr>
                        <a:t>Comunitate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alibri "/>
                        </a:rPr>
                        <a:t> </a:t>
                      </a:r>
                      <a:endParaRPr lang="en-RO" sz="1200" b="0" dirty="0">
                        <a:solidFill>
                          <a:schemeClr val="tx1"/>
                        </a:solidFill>
                        <a:latin typeface="Calibri 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RO" sz="1200" b="0" dirty="0">
                        <a:solidFill>
                          <a:schemeClr val="tx1"/>
                        </a:solidFill>
                        <a:latin typeface="Calibri 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RO" sz="1200" b="0" dirty="0">
                        <a:solidFill>
                          <a:schemeClr val="tx1"/>
                        </a:solidFill>
                        <a:latin typeface="Calibri 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RO" sz="1200" b="0" dirty="0">
                        <a:solidFill>
                          <a:schemeClr val="tx1"/>
                        </a:solidFill>
                        <a:latin typeface="Calibri 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RO" sz="1200" b="0" dirty="0">
                        <a:solidFill>
                          <a:schemeClr val="tx1"/>
                        </a:solidFill>
                        <a:latin typeface="Calibri 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588974378"/>
                  </a:ext>
                </a:extLst>
              </a:tr>
              <a:tr h="289863">
                <a:tc>
                  <a:txBody>
                    <a:bodyPr/>
                    <a:lstStyle/>
                    <a:p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Calibri "/>
                        </a:rPr>
                        <a:t>D</a:t>
                      </a:r>
                      <a:r>
                        <a:rPr lang="en-RO" sz="1200" b="1" dirty="0">
                          <a:solidFill>
                            <a:schemeClr val="tx1"/>
                          </a:solidFill>
                          <a:latin typeface="Calibri "/>
                        </a:rPr>
                        <a:t>ezvoltare comerciala / business 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RO" sz="1000" b="0" kern="1200" dirty="0">
                        <a:solidFill>
                          <a:schemeClr val="bg2"/>
                        </a:solidFill>
                        <a:latin typeface="Calibri 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RO" sz="1000" b="0" kern="1200" dirty="0">
                        <a:solidFill>
                          <a:schemeClr val="bg2"/>
                        </a:solidFill>
                        <a:latin typeface="Calibri 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RO" sz="1000" b="0" kern="1200" dirty="0">
                        <a:solidFill>
                          <a:schemeClr val="bg2"/>
                        </a:solidFill>
                        <a:latin typeface="Calibri 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RO" sz="1000" b="0" kern="1200" dirty="0">
                        <a:solidFill>
                          <a:schemeClr val="bg2"/>
                        </a:solidFill>
                        <a:latin typeface="Calibri 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212454383"/>
                  </a:ext>
                </a:extLst>
              </a:tr>
              <a:tr h="289863">
                <a:tc>
                  <a:txBody>
                    <a:bodyPr/>
                    <a:lstStyle/>
                    <a:p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Calibri "/>
                        </a:rPr>
                        <a:t>A</a:t>
                      </a:r>
                      <a:r>
                        <a:rPr lang="en-RO" sz="1200" b="1" dirty="0">
                          <a:solidFill>
                            <a:schemeClr val="tx1"/>
                          </a:solidFill>
                          <a:latin typeface="Calibri "/>
                        </a:rPr>
                        <a:t>greement / divertisment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RO" sz="1000" b="0" dirty="0">
                        <a:solidFill>
                          <a:schemeClr val="bg2"/>
                        </a:solidFill>
                        <a:latin typeface="Calibri 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RO" sz="1000" b="0" dirty="0">
                        <a:solidFill>
                          <a:schemeClr val="bg2"/>
                        </a:solidFill>
                        <a:latin typeface="Calibri 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RO" sz="1000" b="0" dirty="0">
                        <a:solidFill>
                          <a:schemeClr val="bg2"/>
                        </a:solidFill>
                        <a:latin typeface="Calibri 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RO" sz="1000" b="0" dirty="0">
                        <a:solidFill>
                          <a:schemeClr val="bg2"/>
                        </a:solidFill>
                        <a:latin typeface="Calibri 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RO" sz="1000" b="0" dirty="0">
                        <a:solidFill>
                          <a:schemeClr val="bg2"/>
                        </a:solidFill>
                        <a:latin typeface="Calibri 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5275467"/>
                  </a:ext>
                </a:extLst>
              </a:tr>
              <a:tr h="289863"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Calibri "/>
                        </a:rPr>
                        <a:t>E</a:t>
                      </a:r>
                      <a:r>
                        <a:rPr lang="en-RO" sz="1200" b="0" dirty="0">
                          <a:solidFill>
                            <a:schemeClr val="tx1"/>
                          </a:solidFill>
                          <a:latin typeface="Calibri "/>
                        </a:rPr>
                        <a:t>ducatie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RO" sz="1000" b="0" kern="1200" dirty="0">
                        <a:solidFill>
                          <a:schemeClr val="bg2"/>
                        </a:solidFill>
                        <a:latin typeface="Calibri 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RO" sz="1000" b="0" kern="1200" dirty="0">
                        <a:solidFill>
                          <a:schemeClr val="bg2"/>
                        </a:solidFill>
                        <a:latin typeface="Calibri 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RO" sz="1000" b="0" kern="1200" dirty="0">
                        <a:solidFill>
                          <a:schemeClr val="bg2"/>
                        </a:solidFill>
                        <a:latin typeface="Calibri 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RO" sz="1000" b="0" kern="1200" dirty="0">
                        <a:solidFill>
                          <a:schemeClr val="bg2"/>
                        </a:solidFill>
                        <a:latin typeface="Calibri 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86514906"/>
                  </a:ext>
                </a:extLst>
              </a:tr>
              <a:tr h="289863"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Calibri "/>
                        </a:rPr>
                        <a:t>S</a:t>
                      </a:r>
                      <a:r>
                        <a:rPr lang="en-RO" sz="1200" b="0" dirty="0">
                          <a:solidFill>
                            <a:schemeClr val="tx1"/>
                          </a:solidFill>
                          <a:latin typeface="Calibri "/>
                        </a:rPr>
                        <a:t>anatate si sport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RO" sz="1000" dirty="0">
                        <a:solidFill>
                          <a:schemeClr val="bg2"/>
                        </a:solidFill>
                        <a:latin typeface="Calibri 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RO" sz="1000" dirty="0">
                        <a:solidFill>
                          <a:schemeClr val="bg2"/>
                        </a:solidFill>
                        <a:latin typeface="Calibri 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endParaRPr lang="en-RO" sz="1000" dirty="0">
                        <a:solidFill>
                          <a:schemeClr val="bg2"/>
                        </a:solidFill>
                        <a:latin typeface="Calibri 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RO" sz="1000" dirty="0">
                        <a:solidFill>
                          <a:schemeClr val="bg2"/>
                        </a:solidFill>
                        <a:latin typeface="Calibri 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24589448"/>
                  </a:ext>
                </a:extLst>
              </a:tr>
              <a:tr h="289863">
                <a:tc>
                  <a:txBody>
                    <a:bodyPr/>
                    <a:lstStyle/>
                    <a:p>
                      <a:r>
                        <a:rPr lang="en-RO" sz="1200" b="1" dirty="0">
                          <a:solidFill>
                            <a:schemeClr val="tx1"/>
                          </a:solidFill>
                          <a:latin typeface="Calibri "/>
                        </a:rPr>
                        <a:t>Natura / spatii verzi</a:t>
                      </a:r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Calibri "/>
                        </a:rPr>
                        <a:t>/ </a:t>
                      </a:r>
                      <a:r>
                        <a:rPr lang="en-GB" sz="1200" b="1" dirty="0" err="1">
                          <a:solidFill>
                            <a:schemeClr val="tx1"/>
                          </a:solidFill>
                          <a:latin typeface="Calibri "/>
                        </a:rPr>
                        <a:t>parcuri</a:t>
                      </a:r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Calibri "/>
                        </a:rPr>
                        <a:t> </a:t>
                      </a:r>
                      <a:endParaRPr lang="en-RO" sz="1200" b="1" dirty="0">
                        <a:solidFill>
                          <a:schemeClr val="tx1"/>
                        </a:solidFill>
                        <a:latin typeface="Calibri 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RO" sz="1000" dirty="0">
                        <a:solidFill>
                          <a:schemeClr val="bg1">
                            <a:lumMod val="75000"/>
                          </a:schemeClr>
                        </a:solidFill>
                        <a:latin typeface="Calibri 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RO" sz="1000" dirty="0">
                        <a:solidFill>
                          <a:schemeClr val="bg1">
                            <a:lumMod val="75000"/>
                          </a:schemeClr>
                        </a:solidFill>
                        <a:latin typeface="Calibri 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RO" sz="1000" dirty="0">
                        <a:solidFill>
                          <a:schemeClr val="bg1">
                            <a:lumMod val="75000"/>
                          </a:schemeClr>
                        </a:solidFill>
                        <a:latin typeface="Calibri 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RO" sz="1000" dirty="0">
                        <a:solidFill>
                          <a:schemeClr val="bg1">
                            <a:lumMod val="75000"/>
                          </a:schemeClr>
                        </a:solidFill>
                        <a:latin typeface="Calibri 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RO" sz="1000" dirty="0">
                        <a:solidFill>
                          <a:schemeClr val="bg1">
                            <a:lumMod val="75000"/>
                          </a:schemeClr>
                        </a:solidFill>
                        <a:latin typeface="Calibri 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RO" sz="1000" dirty="0">
                        <a:solidFill>
                          <a:schemeClr val="bg1">
                            <a:lumMod val="75000"/>
                          </a:schemeClr>
                        </a:solidFill>
                        <a:latin typeface="Calibri 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9447114"/>
                  </a:ext>
                </a:extLst>
              </a:tr>
              <a:tr h="289863"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Calibri "/>
                        </a:rPr>
                        <a:t>C</a:t>
                      </a:r>
                      <a:r>
                        <a:rPr lang="en-RO" sz="1200" b="0" dirty="0">
                          <a:solidFill>
                            <a:schemeClr val="tx1"/>
                          </a:solidFill>
                          <a:latin typeface="Calibri "/>
                        </a:rPr>
                        <a:t>uratenie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RO" sz="1000" dirty="0">
                        <a:solidFill>
                          <a:schemeClr val="bg1">
                            <a:lumMod val="75000"/>
                          </a:schemeClr>
                        </a:solidFill>
                        <a:latin typeface="Calibri 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RO" sz="1000" dirty="0">
                        <a:solidFill>
                          <a:schemeClr val="bg1">
                            <a:lumMod val="75000"/>
                          </a:schemeClr>
                        </a:solidFill>
                        <a:latin typeface="Calibri 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RO" sz="1000" dirty="0">
                        <a:solidFill>
                          <a:schemeClr val="bg1">
                            <a:lumMod val="75000"/>
                          </a:schemeClr>
                        </a:solidFill>
                        <a:latin typeface="Calibri 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RO" sz="1000" dirty="0">
                        <a:solidFill>
                          <a:schemeClr val="bg1">
                            <a:lumMod val="75000"/>
                          </a:schemeClr>
                        </a:solidFill>
                        <a:latin typeface="Calibri 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RO" sz="1000" dirty="0">
                        <a:solidFill>
                          <a:schemeClr val="bg1">
                            <a:lumMod val="75000"/>
                          </a:schemeClr>
                        </a:solidFill>
                        <a:latin typeface="Calibri 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261039461"/>
                  </a:ext>
                </a:extLst>
              </a:tr>
              <a:tr h="447929"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Calibri "/>
                        </a:rPr>
                        <a:t>I</a:t>
                      </a:r>
                      <a:r>
                        <a:rPr lang="en-RO" sz="1200" b="0" dirty="0">
                          <a:solidFill>
                            <a:schemeClr val="tx1"/>
                          </a:solidFill>
                          <a:latin typeface="Calibri "/>
                        </a:rPr>
                        <a:t>nfrastructura (transport public, pasaje</a:t>
                      </a:r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Calibri "/>
                        </a:rPr>
                        <a:t>, </a:t>
                      </a:r>
                      <a:r>
                        <a:rPr lang="en-GB" sz="1200" b="0" dirty="0" err="1">
                          <a:solidFill>
                            <a:schemeClr val="tx1"/>
                          </a:solidFill>
                          <a:latin typeface="Calibri "/>
                        </a:rPr>
                        <a:t>drumuri</a:t>
                      </a:r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Calibri "/>
                        </a:rPr>
                        <a:t> etc.</a:t>
                      </a:r>
                      <a:r>
                        <a:rPr lang="en-RO" sz="1200" b="0" dirty="0">
                          <a:solidFill>
                            <a:schemeClr val="tx1"/>
                          </a:solidFill>
                          <a:latin typeface="Calibri "/>
                        </a:rPr>
                        <a:t>)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endParaRPr lang="en-RO" sz="1200" dirty="0">
                        <a:latin typeface="Calibri 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RO" sz="1200" dirty="0">
                        <a:latin typeface="Calibri 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RO" sz="1200" dirty="0">
                        <a:latin typeface="Calibri 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endParaRPr lang="en-RO" sz="1200" dirty="0">
                        <a:latin typeface="Calibri 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RO" sz="1200" dirty="0">
                        <a:latin typeface="Calibri 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137027630"/>
                  </a:ext>
                </a:extLst>
              </a:tr>
              <a:tr h="289863">
                <a:tc>
                  <a:txBody>
                    <a:bodyPr/>
                    <a:lstStyle/>
                    <a:p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Calibri "/>
                        </a:rPr>
                        <a:t>C</a:t>
                      </a:r>
                      <a:r>
                        <a:rPr lang="en-RO" sz="1200" b="1" dirty="0">
                          <a:solidFill>
                            <a:schemeClr val="tx1"/>
                          </a:solidFill>
                          <a:latin typeface="Calibri "/>
                        </a:rPr>
                        <a:t>ultura, zone istorice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RO" sz="1200" dirty="0">
                        <a:latin typeface="Calibri 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RO" sz="1200" dirty="0">
                        <a:latin typeface="Calibri 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RO" sz="1200" dirty="0">
                        <a:latin typeface="Calibri 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RO" sz="1200" dirty="0">
                        <a:latin typeface="Calibri 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32139009"/>
                  </a:ext>
                </a:extLst>
              </a:tr>
              <a:tr h="447929"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Calibri "/>
                        </a:rPr>
                        <a:t>C</a:t>
                      </a:r>
                      <a:r>
                        <a:rPr lang="en-RO" sz="1200" b="0" dirty="0">
                          <a:solidFill>
                            <a:schemeClr val="tx1"/>
                          </a:solidFill>
                          <a:latin typeface="Calibri "/>
                        </a:rPr>
                        <a:t>alitatea populatiei (educatie, siguranta)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endParaRPr lang="en-RO" sz="1200" dirty="0">
                        <a:latin typeface="Calibri 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RO" sz="1200" dirty="0">
                        <a:latin typeface="Calibri "/>
                      </a:endParaRP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RO" sz="1200" dirty="0">
                        <a:latin typeface="Calibri "/>
                      </a:endParaRP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RO" sz="1200" dirty="0">
                        <a:latin typeface="Calibri 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785334373"/>
                  </a:ext>
                </a:extLst>
              </a:tr>
              <a:tr h="289863">
                <a:tc>
                  <a:txBody>
                    <a:bodyPr/>
                    <a:lstStyle/>
                    <a:p>
                      <a:r>
                        <a:rPr lang="en-GB" sz="1200" b="1" dirty="0" err="1">
                          <a:solidFill>
                            <a:schemeClr val="tx1"/>
                          </a:solidFill>
                          <a:latin typeface="Calibri "/>
                        </a:rPr>
                        <a:t>Arhitectura</a:t>
                      </a:r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Calibri "/>
                        </a:rPr>
                        <a:t> </a:t>
                      </a:r>
                      <a:r>
                        <a:rPr lang="en-GB" sz="1200" b="1" dirty="0" err="1">
                          <a:solidFill>
                            <a:schemeClr val="tx1"/>
                          </a:solidFill>
                          <a:latin typeface="Calibri "/>
                        </a:rPr>
                        <a:t>si</a:t>
                      </a:r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Calibri "/>
                        </a:rPr>
                        <a:t> design </a:t>
                      </a:r>
                      <a:endParaRPr lang="en-RO" sz="1200" b="1" dirty="0">
                        <a:solidFill>
                          <a:schemeClr val="tx1"/>
                        </a:solidFill>
                        <a:latin typeface="Calibri 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RO" sz="1000" b="0" kern="1200" dirty="0">
                        <a:solidFill>
                          <a:schemeClr val="bg2"/>
                        </a:solidFill>
                        <a:latin typeface="Calibri 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RO" sz="1000" b="0" kern="1200" dirty="0">
                        <a:solidFill>
                          <a:schemeClr val="bg2"/>
                        </a:solidFill>
                        <a:latin typeface="Calibri 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RO" sz="1000" b="0" kern="1200" dirty="0">
                        <a:solidFill>
                          <a:schemeClr val="bg2"/>
                        </a:solidFill>
                        <a:latin typeface="Calibri 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RO" sz="1000" b="0" kern="1200" dirty="0">
                        <a:solidFill>
                          <a:schemeClr val="bg2"/>
                        </a:solidFill>
                        <a:latin typeface="Calibri 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RO" sz="1000" b="0" kern="1200" dirty="0">
                        <a:solidFill>
                          <a:schemeClr val="bg2"/>
                        </a:solidFill>
                        <a:latin typeface="Calibri 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90453817"/>
                  </a:ext>
                </a:extLst>
              </a:tr>
              <a:tr h="447929"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Calibri "/>
                        </a:rPr>
                        <a:t>C</a:t>
                      </a:r>
                      <a:r>
                        <a:rPr lang="en-RO" sz="1200" b="0" dirty="0">
                          <a:solidFill>
                            <a:schemeClr val="tx1"/>
                          </a:solidFill>
                          <a:latin typeface="Calibri "/>
                        </a:rPr>
                        <a:t>alitatea vietii, per tota</a:t>
                      </a:r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Calibri "/>
                        </a:rPr>
                        <a:t>l / </a:t>
                      </a:r>
                      <a:r>
                        <a:rPr lang="en-GB" sz="1200" b="0" dirty="0" err="1">
                          <a:solidFill>
                            <a:schemeClr val="tx1"/>
                          </a:solidFill>
                          <a:latin typeface="Calibri "/>
                        </a:rPr>
                        <a:t>nivel</a:t>
                      </a:r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Calibri "/>
                        </a:rPr>
                        <a:t> de </a:t>
                      </a:r>
                      <a:r>
                        <a:rPr lang="en-GB" sz="1200" b="0" dirty="0" err="1">
                          <a:solidFill>
                            <a:schemeClr val="tx1"/>
                          </a:solidFill>
                          <a:latin typeface="Calibri "/>
                        </a:rPr>
                        <a:t>trai</a:t>
                      </a:r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Calibri "/>
                        </a:rPr>
                        <a:t> (</a:t>
                      </a:r>
                      <a:r>
                        <a:rPr lang="en-GB" sz="1200" b="0" dirty="0" err="1">
                          <a:solidFill>
                            <a:schemeClr val="tx1"/>
                          </a:solidFill>
                          <a:latin typeface="Calibri "/>
                        </a:rPr>
                        <a:t>poluare</a:t>
                      </a:r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Calibri "/>
                        </a:rPr>
                        <a:t>, </a:t>
                      </a:r>
                      <a:r>
                        <a:rPr lang="en-GB" sz="1200" b="0" dirty="0" err="1">
                          <a:solidFill>
                            <a:schemeClr val="tx1"/>
                          </a:solidFill>
                          <a:latin typeface="Calibri "/>
                        </a:rPr>
                        <a:t>siguranta</a:t>
                      </a:r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Calibri "/>
                        </a:rPr>
                        <a:t> etc.) </a:t>
                      </a:r>
                      <a:endParaRPr lang="en-RO" sz="1200" b="0" dirty="0">
                        <a:solidFill>
                          <a:schemeClr val="tx1"/>
                        </a:solidFill>
                        <a:latin typeface="Calibri 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RO" sz="1200" b="0" kern="1200" dirty="0">
                        <a:solidFill>
                          <a:schemeClr val="tx1"/>
                        </a:solidFill>
                        <a:latin typeface="Calibri 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RO" sz="1200" b="0" kern="1200" dirty="0">
                        <a:solidFill>
                          <a:schemeClr val="tx1"/>
                        </a:solidFill>
                        <a:latin typeface="Calibri 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RO" sz="1200" b="0" kern="1200" dirty="0">
                        <a:solidFill>
                          <a:schemeClr val="tx1"/>
                        </a:solidFill>
                        <a:latin typeface="Calibri 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RO" sz="1200" b="0" kern="1200" dirty="0">
                        <a:solidFill>
                          <a:schemeClr val="tx1"/>
                        </a:solidFill>
                        <a:latin typeface="Calibri 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699488175"/>
                  </a:ext>
                </a:extLst>
              </a:tr>
            </a:tbl>
          </a:graphicData>
        </a:graphic>
      </p:graphicFrame>
      <p:pic>
        <p:nvPicPr>
          <p:cNvPr id="20" name="Picture 19" descr="A collage of a city&#10;&#10;AI-generated content may be incorrect.">
            <a:extLst>
              <a:ext uri="{FF2B5EF4-FFF2-40B4-BE49-F238E27FC236}">
                <a16:creationId xmlns:a16="http://schemas.microsoft.com/office/drawing/2014/main" id="{792E5FF6-3F55-096D-BC24-26D478F08B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37" y="1604338"/>
            <a:ext cx="3499692" cy="36493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25CEF41-5586-FE19-C1AD-117E3D92E9EA}"/>
              </a:ext>
            </a:extLst>
          </p:cNvPr>
          <p:cNvSpPr txBox="1"/>
          <p:nvPr/>
        </p:nvSpPr>
        <p:spPr>
          <a:xfrm>
            <a:off x="9123681" y="1430451"/>
            <a:ext cx="3068319" cy="1677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GB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COMUNITATEA </a:t>
            </a: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este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</a:t>
            </a: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parametrul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cu </a:t>
            </a: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cea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</a:t>
            </a: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mai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</a:t>
            </a: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slaba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</a:t>
            </a: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performanta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Oamenii</a:t>
            </a: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</a:t>
            </a:r>
            <a:r>
              <a:rPr kumimoji="0" lang="en-GB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simt</a:t>
            </a: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ca </a:t>
            </a:r>
            <a:r>
              <a:rPr kumimoji="0" lang="en-GB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orasul</a:t>
            </a: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</a:t>
            </a:r>
            <a:r>
              <a:rPr kumimoji="0" lang="en-GB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creste</a:t>
            </a: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, </a:t>
            </a:r>
            <a:r>
              <a:rPr kumimoji="0" lang="en-GB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devine</a:t>
            </a: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din </a:t>
            </a:r>
            <a:r>
              <a:rPr kumimoji="0" lang="en-GB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ce</a:t>
            </a: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in </a:t>
            </a:r>
            <a:r>
              <a:rPr kumimoji="0" lang="en-GB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ce</a:t>
            </a: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</a:t>
            </a:r>
            <a:r>
              <a:rPr kumimoji="0" lang="en-GB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mai</a:t>
            </a: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</a:t>
            </a:r>
            <a:r>
              <a:rPr kumimoji="0" lang="en-GB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atractiv</a:t>
            </a: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, </a:t>
            </a:r>
            <a:r>
              <a:rPr kumimoji="0" lang="en-GB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dar</a:t>
            </a: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pe de </a:t>
            </a:r>
            <a:r>
              <a:rPr kumimoji="0" lang="en-GB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alta</a:t>
            </a: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</a:t>
            </a:r>
            <a:r>
              <a:rPr kumimoji="0" lang="en-GB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parte</a:t>
            </a: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, nu </a:t>
            </a:r>
            <a:r>
              <a:rPr kumimoji="0" lang="en-GB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simt</a:t>
            </a: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ca </a:t>
            </a:r>
            <a:r>
              <a:rPr kumimoji="0" lang="en-GB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exista</a:t>
            </a: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</a:t>
            </a:r>
            <a:r>
              <a:rPr kumimoji="0" lang="en-GB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acest</a:t>
            </a: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spirit de </a:t>
            </a:r>
            <a:r>
              <a:rPr kumimoji="0" lang="en-GB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comunitate</a:t>
            </a: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</a:t>
            </a:r>
            <a:r>
              <a:rPr kumimoji="0" lang="en-GB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si</a:t>
            </a: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</a:t>
            </a:r>
            <a:r>
              <a:rPr kumimoji="0" lang="en-GB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apartenta</a:t>
            </a: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. Mai </a:t>
            </a:r>
            <a:r>
              <a:rPr kumimoji="0" lang="en-GB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mult</a:t>
            </a: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, </a:t>
            </a:r>
            <a:r>
              <a:rPr kumimoji="0" lang="en-GB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oamenii</a:t>
            </a: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par ca </a:t>
            </a:r>
            <a:r>
              <a:rPr kumimoji="0" lang="en-GB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devin</a:t>
            </a: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din </a:t>
            </a:r>
            <a:r>
              <a:rPr kumimoji="0" lang="en-GB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ce</a:t>
            </a: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in </a:t>
            </a:r>
            <a:r>
              <a:rPr kumimoji="0" lang="en-GB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ce</a:t>
            </a: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</a:t>
            </a:r>
            <a:r>
              <a:rPr kumimoji="0" lang="en-GB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mai</a:t>
            </a: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</a:t>
            </a:r>
            <a:r>
              <a:rPr kumimoji="0" lang="en-GB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individualisti</a:t>
            </a: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</a:t>
            </a:r>
            <a:r>
              <a:rPr kumimoji="0" lang="en-GB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si</a:t>
            </a: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</a:t>
            </a:r>
            <a:r>
              <a:rPr kumimoji="0" lang="en-GB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deconectati</a:t>
            </a:r>
            <a:r>
              <a:rPr lang="en-GB" sz="1100" i="1" dirty="0">
                <a:solidFill>
                  <a:prstClr val="black"/>
                </a:solidFill>
                <a:latin typeface="Calibri "/>
              </a:rPr>
              <a:t>.</a:t>
            </a:r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253FA2-5E02-B07B-09BA-C61F94CCB015}"/>
              </a:ext>
            </a:extLst>
          </p:cNvPr>
          <p:cNvSpPr/>
          <p:nvPr/>
        </p:nvSpPr>
        <p:spPr bwMode="auto">
          <a:xfrm>
            <a:off x="3981329" y="1848242"/>
            <a:ext cx="4966447" cy="330325"/>
          </a:xfrm>
          <a:prstGeom prst="roundRect">
            <a:avLst/>
          </a:prstGeom>
          <a:noFill/>
          <a:ln>
            <a:solidFill>
              <a:srgbClr val="677FA1"/>
            </a:solidFill>
          </a:ln>
          <a:effectLst/>
        </p:spPr>
        <p:txBody>
          <a:bodyPr wrap="none" rtlCol="0" anchor="ctr"/>
          <a:lstStyle/>
          <a:p>
            <a:pPr algn="l"/>
            <a:endParaRPr lang="en-US" sz="6530" dirty="0">
              <a:latin typeface="Lato Light" panose="020F050202020403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80FE19-53C6-91B9-3759-49BCAA83823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2" t="3151" r="26049" b="4412"/>
          <a:stretch>
            <a:fillRect/>
          </a:stretch>
        </p:blipFill>
        <p:spPr>
          <a:xfrm>
            <a:off x="8523868" y="1536906"/>
            <a:ext cx="423908" cy="90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3082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660E7E-65DC-A550-0305-FE012779D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 descr="A red text with a crack in the middle&#10;&#10;Description automatically generated">
            <a:extLst>
              <a:ext uri="{FF2B5EF4-FFF2-40B4-BE49-F238E27FC236}">
                <a16:creationId xmlns:a16="http://schemas.microsoft.com/office/drawing/2014/main" id="{C8B62880-35A2-E84E-01D9-DB388F84130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15650" y="6008101"/>
            <a:ext cx="1276350" cy="849899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13CD9A-433E-D0A8-51DB-2FB69D16DF8C}"/>
              </a:ext>
            </a:extLst>
          </p:cNvPr>
          <p:cNvSpPr txBox="1"/>
          <p:nvPr/>
        </p:nvSpPr>
        <p:spPr>
          <a:xfrm>
            <a:off x="6322175" y="2332447"/>
            <a:ext cx="2777716" cy="3320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4A60D5-7F20-B548-3204-731296EF0235}"/>
              </a:ext>
            </a:extLst>
          </p:cNvPr>
          <p:cNvSpPr txBox="1"/>
          <p:nvPr/>
        </p:nvSpPr>
        <p:spPr>
          <a:xfrm>
            <a:off x="9090657" y="2285996"/>
            <a:ext cx="2777716" cy="3320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17C948-BC0E-DC84-CBC8-0A6059DBD4F5}"/>
              </a:ext>
            </a:extLst>
          </p:cNvPr>
          <p:cNvSpPr/>
          <p:nvPr/>
        </p:nvSpPr>
        <p:spPr>
          <a:xfrm>
            <a:off x="252123" y="2067092"/>
            <a:ext cx="4685811" cy="1058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O"/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7E6268B0-7B49-12C0-E4CD-61B5BF7C93A8}"/>
              </a:ext>
            </a:extLst>
          </p:cNvPr>
          <p:cNvSpPr txBox="1"/>
          <p:nvPr/>
        </p:nvSpPr>
        <p:spPr>
          <a:xfrm>
            <a:off x="102812" y="1313848"/>
            <a:ext cx="2633080" cy="323986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Oameni </a:t>
            </a:r>
            <a:r>
              <a:rPr kumimoji="0" lang="en-GB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diversi</a:t>
            </a: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, cu </a:t>
            </a:r>
            <a:r>
              <a:rPr kumimoji="0" lang="en-GB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stiluri</a:t>
            </a: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diferite</a:t>
            </a: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Oameni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 cu </a:t>
            </a:r>
            <a:r>
              <a:rPr kumimoji="0" lang="en-GB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ritm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de </a:t>
            </a:r>
            <a:r>
              <a:rPr kumimoji="0" lang="en-GB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viata</a:t>
            </a: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 rapid, </a:t>
            </a:r>
            <a:r>
              <a:rPr kumimoji="0" lang="en-GB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agil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tot </a:t>
            </a:r>
            <a:r>
              <a:rPr kumimoji="0" lang="en-GB" sz="105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timpul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kumimoji="0" lang="en-GB" sz="105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miscare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Mindset de </a:t>
            </a:r>
            <a:r>
              <a:rPr kumimoji="0" lang="en-GB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crestere</a:t>
            </a: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GB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dezvoltare</a:t>
            </a: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GB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evolutie</a:t>
            </a: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personala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Deschisi</a:t>
            </a: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 </a:t>
            </a:r>
            <a:r>
              <a:rPr kumimoji="0" lang="en-GB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minte</a:t>
            </a: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</a:t>
            </a: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 </a:t>
            </a:r>
            <a:r>
              <a:rPr kumimoji="0" lang="en-GB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explorare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GB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adaptabili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 </a:t>
            </a:r>
            <a:r>
              <a:rPr kumimoji="0" lang="en-GB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foarte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deschisi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 </a:t>
            </a:r>
            <a:r>
              <a:rPr kumimoji="0" lang="en-GB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nou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Pasiune pentru cultura și </a:t>
            </a:r>
            <a:r>
              <a:rPr kumimoji="0" lang="pt-BR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socializare</a:t>
            </a:r>
            <a:r>
              <a:rPr kumimoji="0" lang="pt-BR" sz="1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050" b="1" dirty="0">
                <a:solidFill>
                  <a:srgbClr val="FF0000"/>
                </a:solidFill>
                <a:latin typeface="Calibri" panose="020F0502020204030204"/>
              </a:rPr>
              <a:t>S</a:t>
            </a:r>
            <a:r>
              <a:rPr kumimoji="0" lang="en-GB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tiu</a:t>
            </a: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</a:t>
            </a: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 </a:t>
            </a:r>
            <a:r>
              <a:rPr kumimoji="0" lang="en-GB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bucure</a:t>
            </a: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</a:t>
            </a:r>
            <a:r>
              <a:rPr kumimoji="0" lang="en-GB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viata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GB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cauta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 </a:t>
            </a:r>
            <a:r>
              <a:rPr kumimoji="0" lang="en-GB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relaxeze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GB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“</a:t>
            </a:r>
            <a:r>
              <a:rPr kumimoji="0" lang="en-GB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isi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traiasca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viata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 (</a:t>
            </a:r>
            <a:r>
              <a:rPr kumimoji="0" lang="en-GB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ies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 </a:t>
            </a:r>
            <a:r>
              <a:rPr kumimoji="0" lang="en-GB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cafenele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GB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evenimente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etc.) 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Cosmopoliti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cu un </a:t>
            </a: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grad </a:t>
            </a:r>
            <a:r>
              <a:rPr kumimoji="0" lang="en-GB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</a:t>
            </a: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ridicat</a:t>
            </a: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</a:t>
            </a:r>
            <a:r>
              <a:rPr kumimoji="0" lang="en-GB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toleranta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gata </a:t>
            </a:r>
            <a:r>
              <a:rPr kumimoji="0" lang="en-GB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accepte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alte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culturi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GB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deja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GB" sz="1050" dirty="0">
                <a:solidFill>
                  <a:prstClr val="black"/>
                </a:solidFill>
                <a:latin typeface="Calibri" panose="020F0502020204030204"/>
              </a:rPr>
              <a:t>B</a:t>
            </a:r>
            <a:r>
              <a:rPr kumimoji="0" lang="en-GB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ucurestiul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devine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multicultural) 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Se </a:t>
            </a:r>
            <a:r>
              <a:rPr kumimoji="0" lang="en-GB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simt</a:t>
            </a: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legati</a:t>
            </a: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kumimoji="0" lang="en-GB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Bucuresti</a:t>
            </a: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le place </a:t>
            </a:r>
            <a:r>
              <a:rPr kumimoji="0" lang="en-GB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orasul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GB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dar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 se </a:t>
            </a:r>
            <a:r>
              <a:rPr kumimoji="0" lang="en-GB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implica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prea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putin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kumimoji="0" lang="en-GB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proiecte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comunitare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pentru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oras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 in sine 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10A9F6-2BEF-3A7D-B8EA-6CB44EAAB458}"/>
              </a:ext>
            </a:extLst>
          </p:cNvPr>
          <p:cNvSpPr txBox="1"/>
          <p:nvPr/>
        </p:nvSpPr>
        <p:spPr>
          <a:xfrm>
            <a:off x="252123" y="995460"/>
            <a:ext cx="21885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RO" sz="1200" u="sng" dirty="0"/>
              <a:t>CUM SUNT (din interviuri)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A3991B2-7EBF-9FDE-5518-A50A481185FA}"/>
              </a:ext>
            </a:extLst>
          </p:cNvPr>
          <p:cNvSpPr txBox="1"/>
          <p:nvPr/>
        </p:nvSpPr>
        <p:spPr>
          <a:xfrm>
            <a:off x="4254217" y="977905"/>
            <a:ext cx="21885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u="sng"/>
            </a:lvl1pPr>
          </a:lstStyle>
          <a:p>
            <a:r>
              <a:rPr lang="en-RO" dirty="0"/>
              <a:t>CUM SE DEFINESC EI 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2103A81-8828-FE64-0CD9-FE7EFD8CD270}"/>
              </a:ext>
            </a:extLst>
          </p:cNvPr>
          <p:cNvCxnSpPr/>
          <p:nvPr/>
        </p:nvCxnSpPr>
        <p:spPr>
          <a:xfrm>
            <a:off x="1374676" y="483545"/>
            <a:ext cx="400209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EDDB46F-18E5-7950-3D46-29A80B50E1A5}"/>
              </a:ext>
            </a:extLst>
          </p:cNvPr>
          <p:cNvSpPr txBox="1"/>
          <p:nvPr/>
        </p:nvSpPr>
        <p:spPr>
          <a:xfrm>
            <a:off x="2210326" y="135012"/>
            <a:ext cx="2385750" cy="50405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 fontScale="85000" lnSpcReduction="10000"/>
          </a:bodyPr>
          <a:lstStyle>
            <a:defPPr lvl="0"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Portretul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bucurestenilor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18F9691-5368-C04F-F0BB-5EA861BB79C6}"/>
              </a:ext>
            </a:extLst>
          </p:cNvPr>
          <p:cNvCxnSpPr>
            <a:cxnSpLocks/>
          </p:cNvCxnSpPr>
          <p:nvPr/>
        </p:nvCxnSpPr>
        <p:spPr>
          <a:xfrm>
            <a:off x="1374676" y="483326"/>
            <a:ext cx="0" cy="420408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581AB0E-C090-370A-13CA-EDB873976FBF}"/>
              </a:ext>
            </a:extLst>
          </p:cNvPr>
          <p:cNvCxnSpPr/>
          <p:nvPr/>
        </p:nvCxnSpPr>
        <p:spPr>
          <a:xfrm>
            <a:off x="5376770" y="483326"/>
            <a:ext cx="0" cy="420408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CD97CA9-9EA9-653D-4962-C6FBD3894F6B}"/>
              </a:ext>
            </a:extLst>
          </p:cNvPr>
          <p:cNvSpPr/>
          <p:nvPr/>
        </p:nvSpPr>
        <p:spPr>
          <a:xfrm>
            <a:off x="3567099" y="2222599"/>
            <a:ext cx="2755076" cy="38268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O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5FF4546D-7AF6-BE0E-D1E3-3D27F2994C08}"/>
              </a:ext>
            </a:extLst>
          </p:cNvPr>
          <p:cNvSpPr/>
          <p:nvPr/>
        </p:nvSpPr>
        <p:spPr>
          <a:xfrm rot="10800000">
            <a:off x="3977706" y="2453121"/>
            <a:ext cx="192814" cy="95008"/>
          </a:xfrm>
          <a:prstGeom prst="triangle">
            <a:avLst/>
          </a:prstGeom>
          <a:solidFill>
            <a:srgbClr val="000000"/>
          </a:solidFill>
          <a:ln w="10795" cap="flat" cmpd="sng" algn="ctr">
            <a:solidFill>
              <a:srgbClr val="000000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3" name="Isosceles Triangle 20">
            <a:extLst>
              <a:ext uri="{FF2B5EF4-FFF2-40B4-BE49-F238E27FC236}">
                <a16:creationId xmlns:a16="http://schemas.microsoft.com/office/drawing/2014/main" id="{925371CB-FA6B-6772-E32C-A36D4A91B69C}"/>
              </a:ext>
            </a:extLst>
          </p:cNvPr>
          <p:cNvSpPr/>
          <p:nvPr/>
        </p:nvSpPr>
        <p:spPr>
          <a:xfrm rot="10800000">
            <a:off x="4000699" y="1559175"/>
            <a:ext cx="192814" cy="95008"/>
          </a:xfrm>
          <a:prstGeom prst="triangle">
            <a:avLst/>
          </a:prstGeom>
          <a:solidFill>
            <a:srgbClr val="000000"/>
          </a:solidFill>
          <a:ln w="10795" cap="flat" cmpd="sng" algn="ctr">
            <a:solidFill>
              <a:srgbClr val="000000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5" name="Isosceles Triangle 20">
            <a:extLst>
              <a:ext uri="{FF2B5EF4-FFF2-40B4-BE49-F238E27FC236}">
                <a16:creationId xmlns:a16="http://schemas.microsoft.com/office/drawing/2014/main" id="{53C41CA3-18D5-EBD4-5003-BF800594B69B}"/>
              </a:ext>
            </a:extLst>
          </p:cNvPr>
          <p:cNvSpPr/>
          <p:nvPr/>
        </p:nvSpPr>
        <p:spPr>
          <a:xfrm rot="10800000">
            <a:off x="3975545" y="2285996"/>
            <a:ext cx="192814" cy="95008"/>
          </a:xfrm>
          <a:prstGeom prst="triangle">
            <a:avLst/>
          </a:prstGeom>
          <a:solidFill>
            <a:srgbClr val="000000"/>
          </a:solidFill>
          <a:ln w="10795" cap="flat" cmpd="sng" algn="ctr">
            <a:solidFill>
              <a:srgbClr val="000000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3DA8842-7ECE-16C2-F51D-7E7220CF6FC9}"/>
              </a:ext>
            </a:extLst>
          </p:cNvPr>
          <p:cNvSpPr txBox="1"/>
          <p:nvPr/>
        </p:nvSpPr>
        <p:spPr>
          <a:xfrm>
            <a:off x="4152272" y="-773877"/>
            <a:ext cx="2947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u="sng"/>
            </a:lvl1pPr>
          </a:lstStyle>
          <a:p>
            <a:r>
              <a:rPr lang="en-RO" dirty="0"/>
              <a:t>CE SIMT CAND SE GANDESC LA BUCURESTI </a:t>
            </a:r>
          </a:p>
        </p:txBody>
      </p:sp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2CE866A3-4C1D-7FD9-33E0-99FE405404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8F8F6"/>
              </a:clrFrom>
              <a:clrTo>
                <a:srgbClr val="F8F8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0" t="22782" r="33431" b="27792"/>
          <a:stretch/>
        </p:blipFill>
        <p:spPr>
          <a:xfrm>
            <a:off x="3289591" y="1396781"/>
            <a:ext cx="4910287" cy="3555776"/>
          </a:xfrm>
          <a:prstGeom prst="rect">
            <a:avLst/>
          </a:prstGeom>
        </p:spPr>
      </p:pic>
      <p:pic>
        <p:nvPicPr>
          <p:cNvPr id="3" name="Picture 2" descr="A collage of images of people and buildings&#10;&#10;AI-generated content may be incorrect.">
            <a:extLst>
              <a:ext uri="{FF2B5EF4-FFF2-40B4-BE49-F238E27FC236}">
                <a16:creationId xmlns:a16="http://schemas.microsoft.com/office/drawing/2014/main" id="{C7B39E40-1EEF-FFDD-28CE-0A7B3F0214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0" b="7497"/>
          <a:stretch>
            <a:fillRect/>
          </a:stretch>
        </p:blipFill>
        <p:spPr>
          <a:xfrm>
            <a:off x="6737985" y="693530"/>
            <a:ext cx="5437506" cy="5421076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0CEC8E73-2747-67CE-CCC7-67AED7D0F473}"/>
              </a:ext>
            </a:extLst>
          </p:cNvPr>
          <p:cNvSpPr txBox="1"/>
          <p:nvPr/>
        </p:nvSpPr>
        <p:spPr>
          <a:xfrm>
            <a:off x="2952206" y="5303727"/>
            <a:ext cx="5231696" cy="1495303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System Font Regular"/>
              <a:buChar char="→"/>
            </a:pPr>
            <a:r>
              <a:rPr lang="it-IT" sz="1400" b="1" dirty="0"/>
              <a:t>Spirit </a:t>
            </a:r>
            <a:r>
              <a:rPr lang="it-IT" sz="1400" b="1" dirty="0" err="1"/>
              <a:t>individualist</a:t>
            </a:r>
            <a:r>
              <a:rPr lang="it-IT" sz="1400" b="1" dirty="0"/>
              <a:t>, mai </a:t>
            </a:r>
            <a:r>
              <a:rPr lang="it-IT" sz="1400" b="1" dirty="0" err="1"/>
              <a:t>putin</a:t>
            </a:r>
            <a:r>
              <a:rPr lang="it-IT" sz="1400" b="1" dirty="0"/>
              <a:t> orientati </a:t>
            </a:r>
            <a:r>
              <a:rPr lang="it-IT" sz="1400" b="1" dirty="0" err="1"/>
              <a:t>spre</a:t>
            </a:r>
            <a:r>
              <a:rPr lang="it-IT" sz="1400" b="1" dirty="0"/>
              <a:t> implicare </a:t>
            </a:r>
            <a:r>
              <a:rPr lang="it-IT" sz="1400" b="1" dirty="0" err="1"/>
              <a:t>sociala</a:t>
            </a:r>
            <a:r>
              <a:rPr lang="it-IT" sz="1400" b="1" dirty="0"/>
              <a:t>/ </a:t>
            </a:r>
            <a:r>
              <a:rPr lang="it-IT" sz="1400" b="1" dirty="0" err="1"/>
              <a:t>comunitara</a:t>
            </a:r>
            <a:r>
              <a:rPr lang="it-IT" sz="1400" b="1" dirty="0"/>
              <a:t> </a:t>
            </a:r>
          </a:p>
          <a:p>
            <a:pPr marL="285750" indent="-285750">
              <a:lnSpc>
                <a:spcPct val="150000"/>
              </a:lnSpc>
              <a:buFont typeface="System Font Regular"/>
              <a:buChar char="→"/>
            </a:pPr>
            <a:r>
              <a:rPr lang="it-IT" sz="1400" b="1" dirty="0" err="1"/>
              <a:t>Imaginea</a:t>
            </a:r>
            <a:r>
              <a:rPr lang="it-IT" sz="1400" b="1" dirty="0"/>
              <a:t> de sine e un </a:t>
            </a:r>
            <a:r>
              <a:rPr lang="it-IT" sz="1400" b="1" dirty="0" err="1"/>
              <a:t>opozitie</a:t>
            </a:r>
            <a:r>
              <a:rPr lang="it-IT" sz="1400" b="1" dirty="0"/>
              <a:t> cu </a:t>
            </a:r>
            <a:r>
              <a:rPr lang="it-IT" sz="1400" b="1" dirty="0" err="1"/>
              <a:t>imaginea</a:t>
            </a:r>
            <a:r>
              <a:rPr lang="it-IT" sz="1400" b="1" dirty="0"/>
              <a:t> de a fi </a:t>
            </a:r>
            <a:r>
              <a:rPr lang="it-IT" sz="1400" b="1" dirty="0" err="1"/>
              <a:t>bucurestean</a:t>
            </a:r>
            <a:r>
              <a:rPr lang="it-IT" sz="1400" b="1" dirty="0"/>
              <a:t> «</a:t>
            </a:r>
            <a:r>
              <a:rPr lang="it-IT" sz="1400" b="1" dirty="0" err="1"/>
              <a:t>eu</a:t>
            </a:r>
            <a:r>
              <a:rPr lang="it-IT" sz="1400" b="1" dirty="0"/>
              <a:t> </a:t>
            </a:r>
            <a:r>
              <a:rPr lang="it-IT" sz="1400" b="1" dirty="0" err="1"/>
              <a:t>sunt</a:t>
            </a:r>
            <a:r>
              <a:rPr lang="it-IT" sz="1400" b="1" dirty="0"/>
              <a:t> ok, </a:t>
            </a:r>
            <a:r>
              <a:rPr lang="it-IT" sz="1400" b="1" dirty="0" err="1"/>
              <a:t>bucurestenii</a:t>
            </a:r>
            <a:r>
              <a:rPr lang="it-IT" sz="1400" b="1" dirty="0"/>
              <a:t> nu </a:t>
            </a:r>
            <a:r>
              <a:rPr lang="it-IT" sz="1400" b="1" dirty="0" err="1"/>
              <a:t>prea</a:t>
            </a:r>
            <a:r>
              <a:rPr lang="it-IT" sz="1400" b="1" dirty="0"/>
              <a:t>:))”</a:t>
            </a:r>
            <a:endParaRPr lang="en-RO" sz="1400" b="1" dirty="0"/>
          </a:p>
        </p:txBody>
      </p:sp>
    </p:spTree>
    <p:extLst>
      <p:ext uri="{BB962C8B-B14F-4D97-AF65-F5344CB8AC3E}">
        <p14:creationId xmlns:p14="http://schemas.microsoft.com/office/powerpoint/2010/main" val="28240076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660E7E-65DC-A550-0305-FE012779D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AFB6723-412F-5BC7-7A71-7D38E236B14F}"/>
              </a:ext>
            </a:extLst>
          </p:cNvPr>
          <p:cNvSpPr/>
          <p:nvPr/>
        </p:nvSpPr>
        <p:spPr>
          <a:xfrm>
            <a:off x="21260" y="2220686"/>
            <a:ext cx="4807132" cy="1384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O"/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CE39463F-5996-25EB-D0E1-35CBA7469E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8F8F6"/>
              </a:clrFrom>
              <a:clrTo>
                <a:srgbClr val="F8F8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49" t="28191" r="35913" b="27162"/>
          <a:stretch/>
        </p:blipFill>
        <p:spPr>
          <a:xfrm>
            <a:off x="308643" y="1911096"/>
            <a:ext cx="3317965" cy="30619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621D10F-8CB0-0B1B-EDFE-5BF4BE25E26B}"/>
              </a:ext>
            </a:extLst>
          </p:cNvPr>
          <p:cNvSpPr txBox="1"/>
          <p:nvPr/>
        </p:nvSpPr>
        <p:spPr>
          <a:xfrm>
            <a:off x="875370" y="5351307"/>
            <a:ext cx="21845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D</a:t>
            </a:r>
            <a:r>
              <a:rPr lang="en-RO" sz="1200" dirty="0"/>
              <a:t>iferentiaza pe 55+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RO" sz="1200" dirty="0"/>
              <a:t>Scoruri negative foarte mici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01356FE-7767-6103-98E9-8AB7799114D1}"/>
              </a:ext>
            </a:extLst>
          </p:cNvPr>
          <p:cNvSpPr txBox="1"/>
          <p:nvPr/>
        </p:nvSpPr>
        <p:spPr>
          <a:xfrm>
            <a:off x="6472344" y="5474477"/>
            <a:ext cx="16227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00" i="1" dirty="0">
                <a:solidFill>
                  <a:srgbClr val="FF0000"/>
                </a:solidFill>
                <a:latin typeface="Calibri Light"/>
              </a:rPr>
              <a:t>*</a:t>
            </a:r>
            <a:r>
              <a:rPr lang="en-US" sz="900" i="1" dirty="0" err="1">
                <a:solidFill>
                  <a:prstClr val="black"/>
                </a:solidFill>
                <a:latin typeface="Calibri Light"/>
              </a:rPr>
              <a:t>barbati</a:t>
            </a:r>
            <a:r>
              <a:rPr lang="en-US" sz="900" i="1" dirty="0">
                <a:solidFill>
                  <a:prstClr val="black"/>
                </a:solidFill>
                <a:latin typeface="Calibri Light"/>
              </a:rPr>
              <a:t>, </a:t>
            </a:r>
            <a:r>
              <a:rPr lang="en-US" sz="900" i="1" dirty="0" err="1">
                <a:solidFill>
                  <a:prstClr val="black"/>
                </a:solidFill>
                <a:latin typeface="Calibri Light"/>
              </a:rPr>
              <a:t>nascut</a:t>
            </a:r>
            <a:r>
              <a:rPr lang="en-US" sz="900" i="1" dirty="0">
                <a:solidFill>
                  <a:prstClr val="black"/>
                </a:solidFill>
                <a:latin typeface="Calibri Light"/>
              </a:rPr>
              <a:t> in </a:t>
            </a:r>
            <a:r>
              <a:rPr lang="en-US" sz="900" i="1" dirty="0" err="1">
                <a:solidFill>
                  <a:prstClr val="black"/>
                </a:solidFill>
                <a:latin typeface="Calibri Light"/>
              </a:rPr>
              <a:t>Bucuresti</a:t>
            </a:r>
            <a:endParaRPr lang="en-US" sz="900" i="1" dirty="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5B8656B-FB7D-EF26-1787-F085F212F90C}"/>
              </a:ext>
            </a:extLst>
          </p:cNvPr>
          <p:cNvSpPr txBox="1"/>
          <p:nvPr/>
        </p:nvSpPr>
        <p:spPr>
          <a:xfrm>
            <a:off x="6809389" y="4995316"/>
            <a:ext cx="16227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00" i="1" dirty="0">
                <a:solidFill>
                  <a:srgbClr val="FF0000"/>
                </a:solidFill>
                <a:latin typeface="Calibri Light"/>
              </a:rPr>
              <a:t>*</a:t>
            </a:r>
            <a:r>
              <a:rPr lang="en-US" sz="900" i="1" dirty="0" err="1">
                <a:solidFill>
                  <a:prstClr val="black"/>
                </a:solidFill>
                <a:latin typeface="Calibri Light"/>
              </a:rPr>
              <a:t>barbati</a:t>
            </a:r>
            <a:endParaRPr lang="en-US" sz="900" i="1" dirty="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50" name="Isosceles Triangle 20">
            <a:extLst>
              <a:ext uri="{FF2B5EF4-FFF2-40B4-BE49-F238E27FC236}">
                <a16:creationId xmlns:a16="http://schemas.microsoft.com/office/drawing/2014/main" id="{0039B457-BB09-05A5-CED8-0FAB21E7598A}"/>
              </a:ext>
            </a:extLst>
          </p:cNvPr>
          <p:cNvSpPr/>
          <p:nvPr/>
        </p:nvSpPr>
        <p:spPr>
          <a:xfrm rot="10800000">
            <a:off x="4373845" y="3930945"/>
            <a:ext cx="192814" cy="95008"/>
          </a:xfrm>
          <a:prstGeom prst="triangle">
            <a:avLst/>
          </a:prstGeom>
          <a:solidFill>
            <a:srgbClr val="000000"/>
          </a:solidFill>
          <a:ln w="10795" cap="flat" cmpd="sng" algn="ctr">
            <a:solidFill>
              <a:srgbClr val="000000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1" name="Isosceles Triangle 21">
            <a:extLst>
              <a:ext uri="{FF2B5EF4-FFF2-40B4-BE49-F238E27FC236}">
                <a16:creationId xmlns:a16="http://schemas.microsoft.com/office/drawing/2014/main" id="{F16E8F2E-EA54-8EE4-42B1-EECBA34603E7}"/>
              </a:ext>
            </a:extLst>
          </p:cNvPr>
          <p:cNvSpPr/>
          <p:nvPr/>
        </p:nvSpPr>
        <p:spPr>
          <a:xfrm rot="10800000">
            <a:off x="4792572" y="5073258"/>
            <a:ext cx="192814" cy="95008"/>
          </a:xfrm>
          <a:prstGeom prst="triangle">
            <a:avLst/>
          </a:prstGeom>
          <a:solidFill>
            <a:srgbClr val="000000"/>
          </a:solidFill>
          <a:ln w="10795" cap="flat" cmpd="sng" algn="ctr">
            <a:solidFill>
              <a:srgbClr val="000000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2" name="Isosceles Triangle 23">
            <a:extLst>
              <a:ext uri="{FF2B5EF4-FFF2-40B4-BE49-F238E27FC236}">
                <a16:creationId xmlns:a16="http://schemas.microsoft.com/office/drawing/2014/main" id="{E03C058F-28AF-D720-8CB9-AFA5F79DDE41}"/>
              </a:ext>
            </a:extLst>
          </p:cNvPr>
          <p:cNvSpPr/>
          <p:nvPr/>
        </p:nvSpPr>
        <p:spPr>
          <a:xfrm rot="10800000">
            <a:off x="4790571" y="5297594"/>
            <a:ext cx="192814" cy="95008"/>
          </a:xfrm>
          <a:prstGeom prst="triangle">
            <a:avLst/>
          </a:prstGeom>
          <a:solidFill>
            <a:srgbClr val="000000"/>
          </a:solidFill>
          <a:ln w="10795" cap="flat" cmpd="sng" algn="ctr">
            <a:solidFill>
              <a:srgbClr val="000000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3" name="Isosceles Triangle 24">
            <a:extLst>
              <a:ext uri="{FF2B5EF4-FFF2-40B4-BE49-F238E27FC236}">
                <a16:creationId xmlns:a16="http://schemas.microsoft.com/office/drawing/2014/main" id="{1EBFAA4D-19AC-2785-F6BE-DFF8A3072C2E}"/>
              </a:ext>
            </a:extLst>
          </p:cNvPr>
          <p:cNvSpPr/>
          <p:nvPr/>
        </p:nvSpPr>
        <p:spPr>
          <a:xfrm rot="10800000">
            <a:off x="4790570" y="5523218"/>
            <a:ext cx="192814" cy="95008"/>
          </a:xfrm>
          <a:prstGeom prst="triangle">
            <a:avLst/>
          </a:prstGeom>
          <a:solidFill>
            <a:srgbClr val="000000"/>
          </a:solidFill>
          <a:ln w="10795" cap="flat" cmpd="sng" algn="ctr">
            <a:solidFill>
              <a:srgbClr val="000000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4" name="Isosceles Triangle 25">
            <a:extLst>
              <a:ext uri="{FF2B5EF4-FFF2-40B4-BE49-F238E27FC236}">
                <a16:creationId xmlns:a16="http://schemas.microsoft.com/office/drawing/2014/main" id="{90EB8E2B-B3DC-B5CC-C52B-3335BE28091B}"/>
              </a:ext>
            </a:extLst>
          </p:cNvPr>
          <p:cNvSpPr/>
          <p:nvPr/>
        </p:nvSpPr>
        <p:spPr>
          <a:xfrm rot="10800000">
            <a:off x="4790571" y="4596158"/>
            <a:ext cx="192814" cy="95008"/>
          </a:xfrm>
          <a:prstGeom prst="triangle">
            <a:avLst/>
          </a:prstGeom>
          <a:solidFill>
            <a:srgbClr val="000000"/>
          </a:solidFill>
          <a:ln w="10795" cap="flat" cmpd="sng" algn="ctr">
            <a:solidFill>
              <a:srgbClr val="000000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5" name="Isosceles Triangle 26">
            <a:extLst>
              <a:ext uri="{FF2B5EF4-FFF2-40B4-BE49-F238E27FC236}">
                <a16:creationId xmlns:a16="http://schemas.microsoft.com/office/drawing/2014/main" id="{F368462D-6C80-8CB0-4338-18E560A6442D}"/>
              </a:ext>
            </a:extLst>
          </p:cNvPr>
          <p:cNvSpPr/>
          <p:nvPr/>
        </p:nvSpPr>
        <p:spPr>
          <a:xfrm rot="10800000">
            <a:off x="4790571" y="4835960"/>
            <a:ext cx="192814" cy="95008"/>
          </a:xfrm>
          <a:prstGeom prst="triangle">
            <a:avLst/>
          </a:prstGeom>
          <a:solidFill>
            <a:srgbClr val="000000"/>
          </a:solidFill>
          <a:ln w="10795" cap="flat" cmpd="sng" algn="ctr">
            <a:solidFill>
              <a:srgbClr val="000000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6" name="Isosceles Triangle 27">
            <a:extLst>
              <a:ext uri="{FF2B5EF4-FFF2-40B4-BE49-F238E27FC236}">
                <a16:creationId xmlns:a16="http://schemas.microsoft.com/office/drawing/2014/main" id="{D3CEABBC-EBE5-48D3-1A5B-3BAEF3671975}"/>
              </a:ext>
            </a:extLst>
          </p:cNvPr>
          <p:cNvSpPr/>
          <p:nvPr/>
        </p:nvSpPr>
        <p:spPr>
          <a:xfrm rot="10800000">
            <a:off x="4793816" y="4364199"/>
            <a:ext cx="192814" cy="95008"/>
          </a:xfrm>
          <a:prstGeom prst="triangle">
            <a:avLst/>
          </a:prstGeom>
          <a:solidFill>
            <a:srgbClr val="000000"/>
          </a:solidFill>
          <a:ln w="10795" cap="flat" cmpd="sng" algn="ctr">
            <a:solidFill>
              <a:srgbClr val="000000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5BC6F92-B67D-6DE3-4652-14148D7EBB34}"/>
              </a:ext>
            </a:extLst>
          </p:cNvPr>
          <p:cNvSpPr txBox="1"/>
          <p:nvPr/>
        </p:nvSpPr>
        <p:spPr>
          <a:xfrm>
            <a:off x="8084159" y="2325558"/>
            <a:ext cx="17000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00" i="1" dirty="0">
                <a:solidFill>
                  <a:srgbClr val="FF0000"/>
                </a:solidFill>
                <a:latin typeface="Calibri Light"/>
              </a:rPr>
              <a:t>*</a:t>
            </a:r>
            <a:r>
              <a:rPr lang="en-US" sz="900" i="1" dirty="0" err="1">
                <a:solidFill>
                  <a:prstClr val="black"/>
                </a:solidFill>
                <a:latin typeface="Calibri Light"/>
              </a:rPr>
              <a:t>nascut</a:t>
            </a:r>
            <a:r>
              <a:rPr lang="en-US" sz="900" i="1" dirty="0">
                <a:solidFill>
                  <a:prstClr val="black"/>
                </a:solidFill>
                <a:latin typeface="Calibri Light"/>
              </a:rPr>
              <a:t> in </a:t>
            </a:r>
            <a:r>
              <a:rPr lang="en-US" sz="900" i="1" dirty="0" err="1">
                <a:solidFill>
                  <a:prstClr val="black"/>
                </a:solidFill>
                <a:latin typeface="Calibri Light"/>
              </a:rPr>
              <a:t>Bucuresti</a:t>
            </a:r>
            <a:endParaRPr lang="en-US" sz="900" i="1" dirty="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109BD3D-2803-86C1-BB4E-1E056745E6F4}"/>
              </a:ext>
            </a:extLst>
          </p:cNvPr>
          <p:cNvSpPr txBox="1"/>
          <p:nvPr/>
        </p:nvSpPr>
        <p:spPr>
          <a:xfrm>
            <a:off x="7575009" y="2943190"/>
            <a:ext cx="17000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00" i="1" dirty="0">
                <a:solidFill>
                  <a:srgbClr val="FF0000"/>
                </a:solidFill>
                <a:latin typeface="Calibri Light"/>
              </a:rPr>
              <a:t>*</a:t>
            </a:r>
            <a:r>
              <a:rPr lang="en-US" sz="900" i="1" dirty="0" err="1">
                <a:solidFill>
                  <a:prstClr val="black"/>
                </a:solidFill>
                <a:latin typeface="Calibri Light"/>
              </a:rPr>
              <a:t>nascut</a:t>
            </a:r>
            <a:r>
              <a:rPr lang="en-US" sz="900" i="1" dirty="0">
                <a:solidFill>
                  <a:prstClr val="black"/>
                </a:solidFill>
                <a:latin typeface="Calibri Light"/>
              </a:rPr>
              <a:t> in </a:t>
            </a:r>
            <a:r>
              <a:rPr lang="en-US" sz="900" i="1" dirty="0" err="1">
                <a:solidFill>
                  <a:prstClr val="black"/>
                </a:solidFill>
                <a:latin typeface="Calibri Light"/>
              </a:rPr>
              <a:t>Bucuresti</a:t>
            </a:r>
            <a:endParaRPr lang="en-US" sz="900" i="1" dirty="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BCEC8AD-891C-A573-6278-83A8B542E5E8}"/>
              </a:ext>
            </a:extLst>
          </p:cNvPr>
          <p:cNvSpPr txBox="1"/>
          <p:nvPr/>
        </p:nvSpPr>
        <p:spPr>
          <a:xfrm>
            <a:off x="6979416" y="4033621"/>
            <a:ext cx="17000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00" i="1" dirty="0">
                <a:solidFill>
                  <a:srgbClr val="FF0000"/>
                </a:solidFill>
                <a:latin typeface="Calibri Light"/>
              </a:rPr>
              <a:t>*</a:t>
            </a:r>
            <a:r>
              <a:rPr lang="en-US" sz="900" i="1" dirty="0" err="1">
                <a:solidFill>
                  <a:prstClr val="black"/>
                </a:solidFill>
                <a:latin typeface="Calibri Light"/>
              </a:rPr>
              <a:t>nascut</a:t>
            </a:r>
            <a:r>
              <a:rPr lang="en-US" sz="900" i="1" dirty="0">
                <a:solidFill>
                  <a:prstClr val="black"/>
                </a:solidFill>
                <a:latin typeface="Calibri Light"/>
              </a:rPr>
              <a:t> in </a:t>
            </a:r>
            <a:r>
              <a:rPr lang="en-US" sz="900" i="1" dirty="0" err="1">
                <a:solidFill>
                  <a:prstClr val="black"/>
                </a:solidFill>
                <a:latin typeface="Calibri Light"/>
              </a:rPr>
              <a:t>Bucuresti</a:t>
            </a:r>
            <a:endParaRPr lang="en-US" sz="900" i="1" dirty="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1B045A5-00A7-B5C9-1B04-FC6268583679}"/>
              </a:ext>
            </a:extLst>
          </p:cNvPr>
          <p:cNvSpPr txBox="1"/>
          <p:nvPr/>
        </p:nvSpPr>
        <p:spPr>
          <a:xfrm>
            <a:off x="7585515" y="3422351"/>
            <a:ext cx="17000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00" i="1" dirty="0">
                <a:solidFill>
                  <a:srgbClr val="FF0000"/>
                </a:solidFill>
                <a:latin typeface="Calibri Light"/>
              </a:rPr>
              <a:t>*</a:t>
            </a:r>
            <a:r>
              <a:rPr lang="en-US" sz="900" i="1" dirty="0" err="1">
                <a:solidFill>
                  <a:prstClr val="black"/>
                </a:solidFill>
                <a:latin typeface="Calibri Light"/>
              </a:rPr>
              <a:t>nascut</a:t>
            </a:r>
            <a:r>
              <a:rPr lang="en-US" sz="900" i="1" dirty="0">
                <a:solidFill>
                  <a:prstClr val="black"/>
                </a:solidFill>
                <a:latin typeface="Calibri Light"/>
              </a:rPr>
              <a:t> in </a:t>
            </a:r>
            <a:r>
              <a:rPr lang="en-US" sz="900" i="1" dirty="0" err="1">
                <a:solidFill>
                  <a:prstClr val="black"/>
                </a:solidFill>
                <a:latin typeface="Calibri Light"/>
              </a:rPr>
              <a:t>Bucuresti</a:t>
            </a:r>
            <a:endParaRPr lang="en-US" sz="900" i="1" dirty="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02B917-7D58-2C25-7542-DD1E64C8464B}"/>
              </a:ext>
            </a:extLst>
          </p:cNvPr>
          <p:cNvSpPr txBox="1"/>
          <p:nvPr/>
        </p:nvSpPr>
        <p:spPr>
          <a:xfrm>
            <a:off x="4470251" y="1794086"/>
            <a:ext cx="2947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u="sng"/>
            </a:lvl1pPr>
          </a:lstStyle>
          <a:p>
            <a:r>
              <a:rPr lang="en-RO" dirty="0"/>
              <a:t>CE SIMT CAND SE GANDESC LA BUCURESTI 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C08C5FF-9693-D734-38C4-A276AE403A03}"/>
              </a:ext>
            </a:extLst>
          </p:cNvPr>
          <p:cNvSpPr txBox="1"/>
          <p:nvPr/>
        </p:nvSpPr>
        <p:spPr>
          <a:xfrm>
            <a:off x="643716" y="219737"/>
            <a:ext cx="878163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it-IT" dirty="0"/>
              <a:t>Predomina </a:t>
            </a:r>
            <a:r>
              <a:rPr lang="it-IT" dirty="0" err="1"/>
              <a:t>sentimentele</a:t>
            </a:r>
            <a:r>
              <a:rPr lang="it-IT" dirty="0"/>
              <a:t> </a:t>
            </a:r>
            <a:r>
              <a:rPr lang="it-IT" dirty="0" err="1"/>
              <a:t>pozitive</a:t>
            </a:r>
            <a:r>
              <a:rPr lang="it-IT" dirty="0"/>
              <a:t> fata de Bucuresti. </a:t>
            </a:r>
          </a:p>
          <a:p>
            <a:r>
              <a:rPr lang="it-IT" dirty="0" err="1"/>
              <a:t>Locuitorii</a:t>
            </a:r>
            <a:r>
              <a:rPr lang="it-IT" dirty="0"/>
              <a:t> se </a:t>
            </a:r>
            <a:r>
              <a:rPr lang="it-IT" dirty="0" err="1"/>
              <a:t>simt</a:t>
            </a:r>
            <a:r>
              <a:rPr lang="it-IT" dirty="0"/>
              <a:t> in mare parte </a:t>
            </a:r>
            <a:r>
              <a:rPr lang="it-IT" dirty="0" err="1"/>
              <a:t>atasati</a:t>
            </a:r>
            <a:r>
              <a:rPr lang="it-IT" dirty="0"/>
              <a:t> de Bucuresti. </a:t>
            </a:r>
          </a:p>
          <a:p>
            <a:r>
              <a:rPr lang="it-IT" dirty="0"/>
              <a:t>Ambii indicatori – MANDRIE si ATASAMENT – </a:t>
            </a:r>
            <a:r>
              <a:rPr lang="it-IT" dirty="0" err="1"/>
              <a:t>lasa</a:t>
            </a:r>
            <a:r>
              <a:rPr lang="it-IT" dirty="0"/>
              <a:t> </a:t>
            </a:r>
            <a:r>
              <a:rPr lang="it-IT" dirty="0" err="1"/>
              <a:t>mult</a:t>
            </a:r>
            <a:r>
              <a:rPr lang="it-IT" dirty="0"/>
              <a:t> </a:t>
            </a:r>
            <a:r>
              <a:rPr lang="it-IT" dirty="0" err="1"/>
              <a:t>loc</a:t>
            </a:r>
            <a:r>
              <a:rPr lang="it-IT" dirty="0"/>
              <a:t> </a:t>
            </a:r>
            <a:r>
              <a:rPr lang="it-IT" dirty="0" err="1"/>
              <a:t>pentru</a:t>
            </a:r>
            <a:r>
              <a:rPr lang="it-IT" dirty="0"/>
              <a:t> </a:t>
            </a:r>
            <a:r>
              <a:rPr lang="it-IT" dirty="0" err="1"/>
              <a:t>imbunatatiri</a:t>
            </a:r>
            <a:r>
              <a:rPr lang="it-IT" dirty="0"/>
              <a:t>  </a:t>
            </a:r>
            <a:endParaRPr lang="en-RO" dirty="0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78D9C9EE-811B-775E-A4E9-C40395D9EA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8F8F6"/>
              </a:clrFrom>
              <a:clrTo>
                <a:srgbClr val="F8F8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0" t="25928" r="24723" b="31849"/>
          <a:stretch/>
        </p:blipFill>
        <p:spPr>
          <a:xfrm>
            <a:off x="4209900" y="2031435"/>
            <a:ext cx="7922649" cy="3948741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4A552C08-DA56-2DC2-C503-34F8A0692F09}"/>
              </a:ext>
            </a:extLst>
          </p:cNvPr>
          <p:cNvSpPr txBox="1"/>
          <p:nvPr/>
        </p:nvSpPr>
        <p:spPr>
          <a:xfrm>
            <a:off x="8763882" y="2838105"/>
            <a:ext cx="3267021" cy="1997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Emotional,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orasul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starneste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mandrie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admiratie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chiar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atasament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ofera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oportunitati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pentru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fiecare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),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dar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frustrari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legate de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nepasare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sentiment care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reflecta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spiritul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individualist,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putin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orientat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spre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ceilalti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9A23BE8E-53B3-EC52-E7EA-8EE2D839512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6114553"/>
            <a:ext cx="1594436" cy="67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8863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nlock">
      <a:dk1>
        <a:sysClr val="windowText" lastClr="000000"/>
      </a:dk1>
      <a:lt1>
        <a:sysClr val="window" lastClr="FFFFFF"/>
      </a:lt1>
      <a:dk2>
        <a:srgbClr val="E20000"/>
      </a:dk2>
      <a:lt2>
        <a:srgbClr val="D8D8D8"/>
      </a:lt2>
      <a:accent1>
        <a:srgbClr val="000000"/>
      </a:accent1>
      <a:accent2>
        <a:srgbClr val="E20000"/>
      </a:accent2>
      <a:accent3>
        <a:srgbClr val="008FD5"/>
      </a:accent3>
      <a:accent4>
        <a:srgbClr val="92278F"/>
      </a:accent4>
      <a:accent5>
        <a:srgbClr val="009444"/>
      </a:accent5>
      <a:accent6>
        <a:srgbClr val="00476A"/>
      </a:accent6>
      <a:hlink>
        <a:srgbClr val="000000"/>
      </a:hlink>
      <a:folHlink>
        <a:srgbClr val="C00000"/>
      </a:folHlink>
    </a:clrScheme>
    <a:fontScheme name="Custom 7">
      <a:majorFont>
        <a:latin typeface="Calibri bold"/>
        <a:ea typeface=""/>
        <a:cs typeface=""/>
      </a:majorFont>
      <a:minorFont>
        <a:latin typeface="Calibri Light"/>
        <a:ea typeface=""/>
        <a:cs typeface=""/>
      </a:minorFont>
    </a:fontScheme>
    <a:fmtScheme name="Smokey Glass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accent2"/>
        </a:solidFill>
        <a:ln>
          <a:noFill/>
        </a:ln>
        <a:effectLst/>
      </a:spPr>
      <a:bodyPr wrap="none" anchor="ctr"/>
      <a:lstStyle>
        <a:defPPr algn="l">
          <a:defRPr sz="6530" dirty="0">
            <a:latin typeface="Lato Light" panose="020F0502020204030203" pitchFamily="34" charset="0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unlock template.pptx" id="{9AA288A5-5C1F-4119-99E5-980A74C4CC9D}" vid="{DA233F16-52C7-4556-B1AE-8DC02520FFBC}"/>
    </a:ext>
  </a:extLst>
</a:theme>
</file>

<file path=ppt/theme/theme2.xml><?xml version="1.0" encoding="utf-8"?>
<a:theme xmlns:a="http://schemas.openxmlformats.org/drawingml/2006/main" name="2_Office Theme">
  <a:themeElements>
    <a:clrScheme name="unlock">
      <a:dk1>
        <a:sysClr val="windowText" lastClr="000000"/>
      </a:dk1>
      <a:lt1>
        <a:sysClr val="window" lastClr="FFFFFF"/>
      </a:lt1>
      <a:dk2>
        <a:srgbClr val="E20000"/>
      </a:dk2>
      <a:lt2>
        <a:srgbClr val="D8D8D8"/>
      </a:lt2>
      <a:accent1>
        <a:srgbClr val="000000"/>
      </a:accent1>
      <a:accent2>
        <a:srgbClr val="E20000"/>
      </a:accent2>
      <a:accent3>
        <a:srgbClr val="008FD5"/>
      </a:accent3>
      <a:accent4>
        <a:srgbClr val="92278F"/>
      </a:accent4>
      <a:accent5>
        <a:srgbClr val="009444"/>
      </a:accent5>
      <a:accent6>
        <a:srgbClr val="00476A"/>
      </a:accent6>
      <a:hlink>
        <a:srgbClr val="000000"/>
      </a:hlink>
      <a:folHlink>
        <a:srgbClr val="C00000"/>
      </a:folHlink>
    </a:clrScheme>
    <a:fontScheme name="Custom 7">
      <a:majorFont>
        <a:latin typeface="Calibri bold"/>
        <a:ea typeface=""/>
        <a:cs typeface=""/>
      </a:majorFont>
      <a:minorFont>
        <a:latin typeface="Calibri Light"/>
        <a:ea typeface=""/>
        <a:cs typeface=""/>
      </a:minorFont>
    </a:fontScheme>
    <a:fmtScheme name="Smokey Glass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nlock template.pptx" id="{9AA288A5-5C1F-4119-99E5-980A74C4CC9D}" vid="{DA233F16-52C7-4556-B1AE-8DC02520FFBC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unlock">
      <a:dk1>
        <a:sysClr val="windowText" lastClr="000000"/>
      </a:dk1>
      <a:lt1>
        <a:sysClr val="window" lastClr="FFFFFF"/>
      </a:lt1>
      <a:dk2>
        <a:srgbClr val="E20000"/>
      </a:dk2>
      <a:lt2>
        <a:srgbClr val="D8D8D8"/>
      </a:lt2>
      <a:accent1>
        <a:srgbClr val="000000"/>
      </a:accent1>
      <a:accent2>
        <a:srgbClr val="E20000"/>
      </a:accent2>
      <a:accent3>
        <a:srgbClr val="008FD5"/>
      </a:accent3>
      <a:accent4>
        <a:srgbClr val="92278F"/>
      </a:accent4>
      <a:accent5>
        <a:srgbClr val="009444"/>
      </a:accent5>
      <a:accent6>
        <a:srgbClr val="00476A"/>
      </a:accent6>
      <a:hlink>
        <a:srgbClr val="000000"/>
      </a:hlink>
      <a:folHlink>
        <a:srgbClr val="C00000"/>
      </a:folHlink>
    </a:clrScheme>
    <a:fontScheme name="Custom 7">
      <a:majorFont>
        <a:latin typeface="Calibri bold"/>
        <a:ea typeface=""/>
        <a:cs typeface=""/>
      </a:majorFont>
      <a:minorFont>
        <a:latin typeface="Calibri Light"/>
        <a:ea typeface=""/>
        <a:cs typeface=""/>
      </a:minorFont>
    </a:fontScheme>
    <a:fmtScheme name="Smokey Glass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nlock template.pptx" id="{9AA288A5-5C1F-4119-99E5-980A74C4CC9D}" vid="{DA233F16-52C7-4556-B1AE-8DC02520FFBC}"/>
    </a:ext>
  </a:extLst>
</a:theme>
</file>

<file path=ppt/theme/theme5.xml><?xml version="1.0" encoding="utf-8"?>
<a:theme xmlns:a="http://schemas.openxmlformats.org/drawingml/2006/main" name="3_Office Theme">
  <a:themeElements>
    <a:clrScheme name="unlock">
      <a:dk1>
        <a:sysClr val="windowText" lastClr="000000"/>
      </a:dk1>
      <a:lt1>
        <a:sysClr val="window" lastClr="FFFFFF"/>
      </a:lt1>
      <a:dk2>
        <a:srgbClr val="E20000"/>
      </a:dk2>
      <a:lt2>
        <a:srgbClr val="D8D8D8"/>
      </a:lt2>
      <a:accent1>
        <a:srgbClr val="000000"/>
      </a:accent1>
      <a:accent2>
        <a:srgbClr val="E20000"/>
      </a:accent2>
      <a:accent3>
        <a:srgbClr val="008FD5"/>
      </a:accent3>
      <a:accent4>
        <a:srgbClr val="92278F"/>
      </a:accent4>
      <a:accent5>
        <a:srgbClr val="009444"/>
      </a:accent5>
      <a:accent6>
        <a:srgbClr val="00476A"/>
      </a:accent6>
      <a:hlink>
        <a:srgbClr val="000000"/>
      </a:hlink>
      <a:folHlink>
        <a:srgbClr val="C00000"/>
      </a:folHlink>
    </a:clrScheme>
    <a:fontScheme name="Custom 7">
      <a:majorFont>
        <a:latin typeface="Calibri bold"/>
        <a:ea typeface=""/>
        <a:cs typeface=""/>
      </a:majorFont>
      <a:minorFont>
        <a:latin typeface="Calibri Light"/>
        <a:ea typeface=""/>
        <a:cs typeface=""/>
      </a:minorFont>
    </a:fontScheme>
    <a:fmtScheme name="Smokey Glass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nlock template.pptx" id="{9AA288A5-5C1F-4119-99E5-980A74C4CC9D}" vid="{DA233F16-52C7-4556-B1AE-8DC02520FFBC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14869</TotalTime>
  <Words>1775</Words>
  <Application>Microsoft Macintosh PowerPoint</Application>
  <PresentationFormat>Widescreen</PresentationFormat>
  <Paragraphs>189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Arial</vt:lpstr>
      <vt:lpstr>Calibri</vt:lpstr>
      <vt:lpstr>Calibri </vt:lpstr>
      <vt:lpstr>Calibri bold</vt:lpstr>
      <vt:lpstr>Calibri Light</vt:lpstr>
      <vt:lpstr>Calibri Light (Body)</vt:lpstr>
      <vt:lpstr>Lato Light</vt:lpstr>
      <vt:lpstr>System Font Regular</vt:lpstr>
      <vt:lpstr>Office Theme</vt:lpstr>
      <vt:lpstr>2_Office Theme</vt:lpstr>
      <vt:lpstr>1_Office Theme</vt:lpstr>
      <vt:lpstr>5_Office Theme</vt:lpstr>
      <vt:lpstr>3_Office Theme</vt:lpstr>
      <vt:lpstr>PowerPoint Presentation</vt:lpstr>
      <vt:lpstr>Metodologie si esantion </vt:lpstr>
      <vt:lpstr>Imaginea si performanta orasului Bucuresti in randul locuitorilor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Bucurestenii si afilierea comunitara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Bogdan Diaconu</dc:creator>
  <cp:lastModifiedBy>adina vlad</cp:lastModifiedBy>
  <cp:revision>194</cp:revision>
  <cp:lastPrinted>2024-02-02T10:29:44Z</cp:lastPrinted>
  <dcterms:created xsi:type="dcterms:W3CDTF">2023-12-18T11:19:51Z</dcterms:created>
  <dcterms:modified xsi:type="dcterms:W3CDTF">2026-06-08T13:03:33Z</dcterms:modified>
</cp:coreProperties>
</file>