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730" r:id="rId2"/>
    <p:sldId id="1627" r:id="rId3"/>
    <p:sldId id="1104" r:id="rId4"/>
    <p:sldId id="1628" r:id="rId5"/>
    <p:sldId id="1629" r:id="rId6"/>
    <p:sldId id="1630" r:id="rId7"/>
    <p:sldId id="1631" r:id="rId8"/>
    <p:sldId id="1632" r:id="rId9"/>
    <p:sldId id="1410" r:id="rId10"/>
    <p:sldId id="1529" r:id="rId11"/>
    <p:sldId id="1592" r:id="rId12"/>
    <p:sldId id="1598" r:id="rId13"/>
    <p:sldId id="1597" r:id="rId14"/>
    <p:sldId id="1593" r:id="rId15"/>
    <p:sldId id="1594" r:id="rId16"/>
    <p:sldId id="1595" r:id="rId17"/>
    <p:sldId id="1599" r:id="rId18"/>
    <p:sldId id="1596" r:id="rId19"/>
    <p:sldId id="1600" r:id="rId20"/>
    <p:sldId id="1601" r:id="rId21"/>
    <p:sldId id="1602" r:id="rId22"/>
    <p:sldId id="1603" r:id="rId23"/>
    <p:sldId id="1604" r:id="rId24"/>
    <p:sldId id="1605" r:id="rId25"/>
    <p:sldId id="1606" r:id="rId26"/>
    <p:sldId id="1607" r:id="rId27"/>
    <p:sldId id="1608" r:id="rId28"/>
    <p:sldId id="1609" r:id="rId29"/>
    <p:sldId id="1611" r:id="rId30"/>
    <p:sldId id="1610" r:id="rId31"/>
    <p:sldId id="1612" r:id="rId32"/>
    <p:sldId id="1613" r:id="rId33"/>
    <p:sldId id="1614" r:id="rId34"/>
    <p:sldId id="1615" r:id="rId35"/>
    <p:sldId id="1616" r:id="rId36"/>
    <p:sldId id="1617" r:id="rId37"/>
    <p:sldId id="1618" r:id="rId38"/>
    <p:sldId id="1619" r:id="rId39"/>
    <p:sldId id="1620" r:id="rId40"/>
    <p:sldId id="1621" r:id="rId41"/>
    <p:sldId id="1622" r:id="rId42"/>
    <p:sldId id="1623" r:id="rId43"/>
    <p:sldId id="1624" r:id="rId44"/>
    <p:sldId id="1625" r:id="rId45"/>
    <p:sldId id="1626" r:id="rId46"/>
    <p:sldId id="1633" r:id="rId47"/>
    <p:sldId id="304" r:id="rId48"/>
    <p:sldId id="757" r:id="rId49"/>
  </p:sldIdLst>
  <p:sldSz cx="12192000" cy="6858000"/>
  <p:notesSz cx="6808788" cy="9940925"/>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ca Popescu" initials="AP" lastIdx="1" clrIdx="0">
    <p:extLst>
      <p:ext uri="{19B8F6BF-5375-455C-9EA6-DF929625EA0E}">
        <p15:presenceInfo xmlns:p15="http://schemas.microsoft.com/office/powerpoint/2012/main" userId="Anca Popesc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BDC1E"/>
    <a:srgbClr val="E6C604"/>
    <a:srgbClr val="FBDC21"/>
    <a:srgbClr val="EAEAEA"/>
    <a:srgbClr val="FFCC99"/>
    <a:srgbClr val="FFFFCC"/>
    <a:srgbClr val="FFFFFF"/>
    <a:srgbClr val="FFC000"/>
    <a:srgbClr val="00B8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3AC40-F0E7-4E89-8E6E-8D90972FB734}" v="65" dt="2024-10-08T07:20:09.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91" autoAdjust="0"/>
    <p:restoredTop sz="94660"/>
  </p:normalViewPr>
  <p:slideViewPr>
    <p:cSldViewPr snapToGrid="0">
      <p:cViewPr varScale="1">
        <p:scale>
          <a:sx n="133" d="100"/>
          <a:sy n="133" d="100"/>
        </p:scale>
        <p:origin x="531" y="8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lad Tureanu" userId="92b462d8-3c16-4ab1-a93d-e944814feaf5" providerId="ADAL" clId="{0B43AC40-F0E7-4E89-8E6E-8D90972FB734}"/>
    <pc:docChg chg="undo custSel addSld modSld sldOrd">
      <pc:chgData name="Vlad Tureanu" userId="92b462d8-3c16-4ab1-a93d-e944814feaf5" providerId="ADAL" clId="{0B43AC40-F0E7-4E89-8E6E-8D90972FB734}" dt="2024-10-11T12:49:40.095" v="6694" actId="20577"/>
      <pc:docMkLst>
        <pc:docMk/>
      </pc:docMkLst>
      <pc:sldChg chg="addSp modSp add mod">
        <pc:chgData name="Vlad Tureanu" userId="92b462d8-3c16-4ab1-a93d-e944814feaf5" providerId="ADAL" clId="{0B43AC40-F0E7-4E89-8E6E-8D90972FB734}" dt="2024-10-07T16:11:57.607" v="6678" actId="20577"/>
        <pc:sldMkLst>
          <pc:docMk/>
          <pc:sldMk cId="0" sldId="304"/>
        </pc:sldMkLst>
        <pc:spChg chg="add mod">
          <ac:chgData name="Vlad Tureanu" userId="92b462d8-3c16-4ab1-a93d-e944814feaf5" providerId="ADAL" clId="{0B43AC40-F0E7-4E89-8E6E-8D90972FB734}" dt="2024-10-07T15:15:25.689" v="6535" actId="1076"/>
          <ac:spMkLst>
            <pc:docMk/>
            <pc:sldMk cId="0" sldId="304"/>
            <ac:spMk id="3" creationId="{1168B93C-FE85-0268-7C2E-74358750DC40}"/>
          </ac:spMkLst>
        </pc:spChg>
        <pc:spChg chg="add mod">
          <ac:chgData name="Vlad Tureanu" userId="92b462d8-3c16-4ab1-a93d-e944814feaf5" providerId="ADAL" clId="{0B43AC40-F0E7-4E89-8E6E-8D90972FB734}" dt="2024-10-07T15:15:16.946" v="6533" actId="14100"/>
          <ac:spMkLst>
            <pc:docMk/>
            <pc:sldMk cId="0" sldId="304"/>
            <ac:spMk id="6" creationId="{27E77DA0-01D7-FF9D-01BD-3EFA20B13D67}"/>
          </ac:spMkLst>
        </pc:spChg>
        <pc:spChg chg="mod">
          <ac:chgData name="Vlad Tureanu" userId="92b462d8-3c16-4ab1-a93d-e944814feaf5" providerId="ADAL" clId="{0B43AC40-F0E7-4E89-8E6E-8D90972FB734}" dt="2024-10-07T15:08:21.370" v="6150" actId="1076"/>
          <ac:spMkLst>
            <pc:docMk/>
            <pc:sldMk cId="0" sldId="304"/>
            <ac:spMk id="7171" creationId="{00000000-0000-0000-0000-000000000000}"/>
          </ac:spMkLst>
        </pc:spChg>
        <pc:spChg chg="mod">
          <ac:chgData name="Vlad Tureanu" userId="92b462d8-3c16-4ab1-a93d-e944814feaf5" providerId="ADAL" clId="{0B43AC40-F0E7-4E89-8E6E-8D90972FB734}" dt="2024-10-07T16:11:57.607" v="6678" actId="20577"/>
          <ac:spMkLst>
            <pc:docMk/>
            <pc:sldMk cId="0" sldId="304"/>
            <ac:spMk id="7172" creationId="{00000000-0000-0000-0000-000000000000}"/>
          </ac:spMkLst>
        </pc:spChg>
        <pc:picChg chg="mod">
          <ac:chgData name="Vlad Tureanu" userId="92b462d8-3c16-4ab1-a93d-e944814feaf5" providerId="ADAL" clId="{0B43AC40-F0E7-4E89-8E6E-8D90972FB734}" dt="2024-10-07T15:06:14.732" v="6128" actId="14100"/>
          <ac:picMkLst>
            <pc:docMk/>
            <pc:sldMk cId="0" sldId="304"/>
            <ac:picMk id="7170" creationId="{00000000-0000-0000-0000-000000000000}"/>
          </ac:picMkLst>
        </pc:picChg>
        <pc:cxnChg chg="add mod">
          <ac:chgData name="Vlad Tureanu" userId="92b462d8-3c16-4ab1-a93d-e944814feaf5" providerId="ADAL" clId="{0B43AC40-F0E7-4E89-8E6E-8D90972FB734}" dt="2024-10-07T15:15:19.184" v="6534" actId="1076"/>
          <ac:cxnSpMkLst>
            <pc:docMk/>
            <pc:sldMk cId="0" sldId="304"/>
            <ac:cxnSpMk id="4" creationId="{B7BC8258-A1CD-C32E-42FD-7EEB9CD74D66}"/>
          </ac:cxnSpMkLst>
        </pc:cxnChg>
        <pc:cxnChg chg="mod">
          <ac:chgData name="Vlad Tureanu" userId="92b462d8-3c16-4ab1-a93d-e944814feaf5" providerId="ADAL" clId="{0B43AC40-F0E7-4E89-8E6E-8D90972FB734}" dt="2024-10-07T15:08:29.798" v="6152" actId="14100"/>
          <ac:cxnSpMkLst>
            <pc:docMk/>
            <pc:sldMk cId="0" sldId="304"/>
            <ac:cxnSpMk id="5" creationId="{00000000-0000-0000-0000-000000000000}"/>
          </ac:cxnSpMkLst>
        </pc:cxnChg>
      </pc:sldChg>
      <pc:sldChg chg="modSp mod">
        <pc:chgData name="Vlad Tureanu" userId="92b462d8-3c16-4ab1-a93d-e944814feaf5" providerId="ADAL" clId="{0B43AC40-F0E7-4E89-8E6E-8D90972FB734}" dt="2024-10-11T12:40:52.218" v="6690" actId="790"/>
        <pc:sldMkLst>
          <pc:docMk/>
          <pc:sldMk cId="2054546736" sldId="1104"/>
        </pc:sldMkLst>
        <pc:spChg chg="mod">
          <ac:chgData name="Vlad Tureanu" userId="92b462d8-3c16-4ab1-a93d-e944814feaf5" providerId="ADAL" clId="{0B43AC40-F0E7-4E89-8E6E-8D90972FB734}" dt="2024-10-11T12:40:52.218" v="6690" actId="790"/>
          <ac:spMkLst>
            <pc:docMk/>
            <pc:sldMk cId="2054546736" sldId="1104"/>
            <ac:spMk id="4" creationId="{4CC04574-5111-E876-CBE8-BDBE162C3C8E}"/>
          </ac:spMkLst>
        </pc:spChg>
      </pc:sldChg>
      <pc:sldChg chg="modSp mod">
        <pc:chgData name="Vlad Tureanu" userId="92b462d8-3c16-4ab1-a93d-e944814feaf5" providerId="ADAL" clId="{0B43AC40-F0E7-4E89-8E6E-8D90972FB734}" dt="2024-10-07T15:03:10.104" v="6077" actId="20577"/>
        <pc:sldMkLst>
          <pc:docMk/>
          <pc:sldMk cId="1570137646" sldId="1610"/>
        </pc:sldMkLst>
        <pc:spChg chg="mod">
          <ac:chgData name="Vlad Tureanu" userId="92b462d8-3c16-4ab1-a93d-e944814feaf5" providerId="ADAL" clId="{0B43AC40-F0E7-4E89-8E6E-8D90972FB734}" dt="2024-10-07T15:03:10.104" v="6077" actId="20577"/>
          <ac:spMkLst>
            <pc:docMk/>
            <pc:sldMk cId="1570137646" sldId="1610"/>
            <ac:spMk id="6" creationId="{8B1AD517-3E7E-CEDF-F52A-C70F56CC80DA}"/>
          </ac:spMkLst>
        </pc:spChg>
      </pc:sldChg>
      <pc:sldChg chg="delSp modSp mod">
        <pc:chgData name="Vlad Tureanu" userId="92b462d8-3c16-4ab1-a93d-e944814feaf5" providerId="ADAL" clId="{0B43AC40-F0E7-4E89-8E6E-8D90972FB734}" dt="2024-10-07T13:45:45.188" v="3088" actId="1076"/>
        <pc:sldMkLst>
          <pc:docMk/>
          <pc:sldMk cId="622043146" sldId="1614"/>
        </pc:sldMkLst>
        <pc:picChg chg="mod">
          <ac:chgData name="Vlad Tureanu" userId="92b462d8-3c16-4ab1-a93d-e944814feaf5" providerId="ADAL" clId="{0B43AC40-F0E7-4E89-8E6E-8D90972FB734}" dt="2024-10-07T13:45:45.188" v="3088" actId="1076"/>
          <ac:picMkLst>
            <pc:docMk/>
            <pc:sldMk cId="622043146" sldId="1614"/>
            <ac:picMk id="2" creationId="{C9598B70-A7C6-C914-08C4-2B4132EF0AA4}"/>
          </ac:picMkLst>
        </pc:picChg>
        <pc:picChg chg="del">
          <ac:chgData name="Vlad Tureanu" userId="92b462d8-3c16-4ab1-a93d-e944814feaf5" providerId="ADAL" clId="{0B43AC40-F0E7-4E89-8E6E-8D90972FB734}" dt="2024-10-07T13:45:20.191" v="3078" actId="478"/>
          <ac:picMkLst>
            <pc:docMk/>
            <pc:sldMk cId="622043146" sldId="1614"/>
            <ac:picMk id="3" creationId="{E8E4064F-E688-1D36-7D1D-089F0E582DCA}"/>
          </ac:picMkLst>
        </pc:picChg>
      </pc:sldChg>
      <pc:sldChg chg="delSp modSp mod">
        <pc:chgData name="Vlad Tureanu" userId="92b462d8-3c16-4ab1-a93d-e944814feaf5" providerId="ADAL" clId="{0B43AC40-F0E7-4E89-8E6E-8D90972FB734}" dt="2024-10-07T14:30:57.206" v="4170" actId="14100"/>
        <pc:sldMkLst>
          <pc:docMk/>
          <pc:sldMk cId="3581992264" sldId="1615"/>
        </pc:sldMkLst>
        <pc:picChg chg="del">
          <ac:chgData name="Vlad Tureanu" userId="92b462d8-3c16-4ab1-a93d-e944814feaf5" providerId="ADAL" clId="{0B43AC40-F0E7-4E89-8E6E-8D90972FB734}" dt="2024-10-07T14:30:43.631" v="4165" actId="478"/>
          <ac:picMkLst>
            <pc:docMk/>
            <pc:sldMk cId="3581992264" sldId="1615"/>
            <ac:picMk id="2" creationId="{944E8D7E-F531-C6AC-0417-97DE3B1D8457}"/>
          </ac:picMkLst>
        </pc:picChg>
        <pc:picChg chg="mod">
          <ac:chgData name="Vlad Tureanu" userId="92b462d8-3c16-4ab1-a93d-e944814feaf5" providerId="ADAL" clId="{0B43AC40-F0E7-4E89-8E6E-8D90972FB734}" dt="2024-10-07T14:30:57.206" v="4170" actId="14100"/>
          <ac:picMkLst>
            <pc:docMk/>
            <pc:sldMk cId="3581992264" sldId="1615"/>
            <ac:picMk id="3" creationId="{AABDF304-002B-721B-8F88-FC793EE4960F}"/>
          </ac:picMkLst>
        </pc:picChg>
      </pc:sldChg>
      <pc:sldChg chg="modSp mod">
        <pc:chgData name="Vlad Tureanu" userId="92b462d8-3c16-4ab1-a93d-e944814feaf5" providerId="ADAL" clId="{0B43AC40-F0E7-4E89-8E6E-8D90972FB734}" dt="2024-10-07T15:02:43.707" v="6075" actId="790"/>
        <pc:sldMkLst>
          <pc:docMk/>
          <pc:sldMk cId="2081422528" sldId="1626"/>
        </pc:sldMkLst>
        <pc:spChg chg="mod">
          <ac:chgData name="Vlad Tureanu" userId="92b462d8-3c16-4ab1-a93d-e944814feaf5" providerId="ADAL" clId="{0B43AC40-F0E7-4E89-8E6E-8D90972FB734}" dt="2024-10-07T15:02:43.707" v="6075" actId="790"/>
          <ac:spMkLst>
            <pc:docMk/>
            <pc:sldMk cId="2081422528" sldId="1626"/>
            <ac:spMk id="9" creationId="{00000000-0000-0000-0000-000000000000}"/>
          </ac:spMkLst>
        </pc:spChg>
      </pc:sldChg>
      <pc:sldChg chg="addSp delSp modSp mod">
        <pc:chgData name="Vlad Tureanu" userId="92b462d8-3c16-4ab1-a93d-e944814feaf5" providerId="ADAL" clId="{0B43AC40-F0E7-4E89-8E6E-8D90972FB734}" dt="2024-10-07T12:31:49.015" v="91"/>
        <pc:sldMkLst>
          <pc:docMk/>
          <pc:sldMk cId="2760663941" sldId="1627"/>
        </pc:sldMkLst>
        <pc:picChg chg="add del mod">
          <ac:chgData name="Vlad Tureanu" userId="92b462d8-3c16-4ab1-a93d-e944814feaf5" providerId="ADAL" clId="{0B43AC40-F0E7-4E89-8E6E-8D90972FB734}" dt="2024-10-07T12:31:43.090" v="82" actId="21"/>
          <ac:picMkLst>
            <pc:docMk/>
            <pc:sldMk cId="2760663941" sldId="1627"/>
            <ac:picMk id="3" creationId="{5C68B604-B30C-B807-1D2B-49BB39EA9912}"/>
          </ac:picMkLst>
        </pc:picChg>
        <pc:picChg chg="del">
          <ac:chgData name="Vlad Tureanu" userId="92b462d8-3c16-4ab1-a93d-e944814feaf5" providerId="ADAL" clId="{0B43AC40-F0E7-4E89-8E6E-8D90972FB734}" dt="2024-10-07T12:29:40.804" v="69" actId="478"/>
          <ac:picMkLst>
            <pc:docMk/>
            <pc:sldMk cId="2760663941" sldId="1627"/>
            <ac:picMk id="4" creationId="{2A5B3894-5ACC-D33F-E4F6-0810864330BF}"/>
          </ac:picMkLst>
        </pc:picChg>
        <pc:picChg chg="add mod">
          <ac:chgData name="Vlad Tureanu" userId="92b462d8-3c16-4ab1-a93d-e944814feaf5" providerId="ADAL" clId="{0B43AC40-F0E7-4E89-8E6E-8D90972FB734}" dt="2024-10-07T12:31:49.015" v="91"/>
          <ac:picMkLst>
            <pc:docMk/>
            <pc:sldMk cId="2760663941" sldId="1627"/>
            <ac:picMk id="5" creationId="{2A5B3894-5ACC-D33F-E4F6-0810864330BF}"/>
          </ac:picMkLst>
        </pc:picChg>
      </pc:sldChg>
      <pc:sldChg chg="addSp delSp modSp add mod ord">
        <pc:chgData name="Vlad Tureanu" userId="92b462d8-3c16-4ab1-a93d-e944814feaf5" providerId="ADAL" clId="{0B43AC40-F0E7-4E89-8E6E-8D90972FB734}" dt="2024-10-07T12:31:59.189" v="92" actId="790"/>
        <pc:sldMkLst>
          <pc:docMk/>
          <pc:sldMk cId="2710076278" sldId="1628"/>
        </pc:sldMkLst>
        <pc:spChg chg="mod">
          <ac:chgData name="Vlad Tureanu" userId="92b462d8-3c16-4ab1-a93d-e944814feaf5" providerId="ADAL" clId="{0B43AC40-F0E7-4E89-8E6E-8D90972FB734}" dt="2024-10-07T12:31:59.189" v="92" actId="790"/>
          <ac:spMkLst>
            <pc:docMk/>
            <pc:sldMk cId="2710076278" sldId="1628"/>
            <ac:spMk id="9218" creationId="{00000000-0000-0000-0000-000000000000}"/>
          </ac:spMkLst>
        </pc:spChg>
        <pc:picChg chg="add mod">
          <ac:chgData name="Vlad Tureanu" userId="92b462d8-3c16-4ab1-a93d-e944814feaf5" providerId="ADAL" clId="{0B43AC40-F0E7-4E89-8E6E-8D90972FB734}" dt="2024-10-07T12:31:45.218" v="83"/>
          <ac:picMkLst>
            <pc:docMk/>
            <pc:sldMk cId="2710076278" sldId="1628"/>
            <ac:picMk id="3" creationId="{5C68B604-B30C-B807-1D2B-49BB39EA9912}"/>
          </ac:picMkLst>
        </pc:picChg>
        <pc:picChg chg="del">
          <ac:chgData name="Vlad Tureanu" userId="92b462d8-3c16-4ab1-a93d-e944814feaf5" providerId="ADAL" clId="{0B43AC40-F0E7-4E89-8E6E-8D90972FB734}" dt="2024-10-07T12:31:36.595" v="79" actId="21"/>
          <ac:picMkLst>
            <pc:docMk/>
            <pc:sldMk cId="2710076278" sldId="1628"/>
            <ac:picMk id="4" creationId="{2A5B3894-5ACC-D33F-E4F6-0810864330BF}"/>
          </ac:picMkLst>
        </pc:picChg>
      </pc:sldChg>
      <pc:sldChg chg="modSp add mod ord">
        <pc:chgData name="Vlad Tureanu" userId="92b462d8-3c16-4ab1-a93d-e944814feaf5" providerId="ADAL" clId="{0B43AC40-F0E7-4E89-8E6E-8D90972FB734}" dt="2024-10-11T12:49:40.095" v="6694" actId="20577"/>
        <pc:sldMkLst>
          <pc:docMk/>
          <pc:sldMk cId="3853751807" sldId="1629"/>
        </pc:sldMkLst>
        <pc:spChg chg="mod">
          <ac:chgData name="Vlad Tureanu" userId="92b462d8-3c16-4ab1-a93d-e944814feaf5" providerId="ADAL" clId="{0B43AC40-F0E7-4E89-8E6E-8D90972FB734}" dt="2024-10-11T12:49:40.095" v="6694" actId="20577"/>
          <ac:spMkLst>
            <pc:docMk/>
            <pc:sldMk cId="3853751807" sldId="1629"/>
            <ac:spMk id="4" creationId="{4CC04574-5111-E876-CBE8-BDBE162C3C8E}"/>
          </ac:spMkLst>
        </pc:spChg>
        <pc:spChg chg="mod">
          <ac:chgData name="Vlad Tureanu" userId="92b462d8-3c16-4ab1-a93d-e944814feaf5" providerId="ADAL" clId="{0B43AC40-F0E7-4E89-8E6E-8D90972FB734}" dt="2024-10-07T12:33:27.107" v="107" actId="790"/>
          <ac:spMkLst>
            <pc:docMk/>
            <pc:sldMk cId="3853751807" sldId="1629"/>
            <ac:spMk id="9" creationId="{00000000-0000-0000-0000-000000000000}"/>
          </ac:spMkLst>
        </pc:spChg>
      </pc:sldChg>
      <pc:sldChg chg="modSp add mod">
        <pc:chgData name="Vlad Tureanu" userId="92b462d8-3c16-4ab1-a93d-e944814feaf5" providerId="ADAL" clId="{0B43AC40-F0E7-4E89-8E6E-8D90972FB734}" dt="2024-10-07T13:38:15.936" v="2713" actId="20577"/>
        <pc:sldMkLst>
          <pc:docMk/>
          <pc:sldMk cId="3444303108" sldId="1630"/>
        </pc:sldMkLst>
        <pc:spChg chg="mod">
          <ac:chgData name="Vlad Tureanu" userId="92b462d8-3c16-4ab1-a93d-e944814feaf5" providerId="ADAL" clId="{0B43AC40-F0E7-4E89-8E6E-8D90972FB734}" dt="2024-10-07T13:38:15.936" v="2713" actId="20577"/>
          <ac:spMkLst>
            <pc:docMk/>
            <pc:sldMk cId="3444303108" sldId="1630"/>
            <ac:spMk id="4" creationId="{4CC04574-5111-E876-CBE8-BDBE162C3C8E}"/>
          </ac:spMkLst>
        </pc:spChg>
        <pc:spChg chg="mod">
          <ac:chgData name="Vlad Tureanu" userId="92b462d8-3c16-4ab1-a93d-e944814feaf5" providerId="ADAL" clId="{0B43AC40-F0E7-4E89-8E6E-8D90972FB734}" dt="2024-10-07T13:08:53.504" v="1752" actId="114"/>
          <ac:spMkLst>
            <pc:docMk/>
            <pc:sldMk cId="3444303108" sldId="1630"/>
            <ac:spMk id="9" creationId="{00000000-0000-0000-0000-000000000000}"/>
          </ac:spMkLst>
        </pc:spChg>
      </pc:sldChg>
      <pc:sldChg chg="modSp add mod">
        <pc:chgData name="Vlad Tureanu" userId="92b462d8-3c16-4ab1-a93d-e944814feaf5" providerId="ADAL" clId="{0B43AC40-F0E7-4E89-8E6E-8D90972FB734}" dt="2024-10-07T14:37:42.873" v="4316" actId="20577"/>
        <pc:sldMkLst>
          <pc:docMk/>
          <pc:sldMk cId="3133792226" sldId="1631"/>
        </pc:sldMkLst>
        <pc:spChg chg="mod">
          <ac:chgData name="Vlad Tureanu" userId="92b462d8-3c16-4ab1-a93d-e944814feaf5" providerId="ADAL" clId="{0B43AC40-F0E7-4E89-8E6E-8D90972FB734}" dt="2024-10-07T14:37:42.873" v="4316" actId="20577"/>
          <ac:spMkLst>
            <pc:docMk/>
            <pc:sldMk cId="3133792226" sldId="1631"/>
            <ac:spMk id="4" creationId="{4CC04574-5111-E876-CBE8-BDBE162C3C8E}"/>
          </ac:spMkLst>
        </pc:spChg>
      </pc:sldChg>
      <pc:sldChg chg="modSp add mod">
        <pc:chgData name="Vlad Tureanu" userId="92b462d8-3c16-4ab1-a93d-e944814feaf5" providerId="ADAL" clId="{0B43AC40-F0E7-4E89-8E6E-8D90972FB734}" dt="2024-10-07T15:02:14.839" v="6074" actId="20577"/>
        <pc:sldMkLst>
          <pc:docMk/>
          <pc:sldMk cId="779387877" sldId="1632"/>
        </pc:sldMkLst>
        <pc:spChg chg="mod">
          <ac:chgData name="Vlad Tureanu" userId="92b462d8-3c16-4ab1-a93d-e944814feaf5" providerId="ADAL" clId="{0B43AC40-F0E7-4E89-8E6E-8D90972FB734}" dt="2024-10-07T15:02:14.839" v="6074" actId="20577"/>
          <ac:spMkLst>
            <pc:docMk/>
            <pc:sldMk cId="779387877" sldId="1632"/>
            <ac:spMk id="4" creationId="{4CC04574-5111-E876-CBE8-BDBE162C3C8E}"/>
          </ac:spMkLst>
        </pc:spChg>
      </pc:sldChg>
      <pc:sldChg chg="addSp delSp modSp add mod ord">
        <pc:chgData name="Vlad Tureanu" userId="92b462d8-3c16-4ab1-a93d-e944814feaf5" providerId="ADAL" clId="{0B43AC40-F0E7-4E89-8E6E-8D90972FB734}" dt="2024-10-07T15:54:14.718" v="6571" actId="14100"/>
        <pc:sldMkLst>
          <pc:docMk/>
          <pc:sldMk cId="64335468" sldId="1633"/>
        </pc:sldMkLst>
        <pc:spChg chg="mod">
          <ac:chgData name="Vlad Tureanu" userId="92b462d8-3c16-4ab1-a93d-e944814feaf5" providerId="ADAL" clId="{0B43AC40-F0E7-4E89-8E6E-8D90972FB734}" dt="2024-10-07T15:54:14.718" v="6571" actId="14100"/>
          <ac:spMkLst>
            <pc:docMk/>
            <pc:sldMk cId="64335468" sldId="1633"/>
            <ac:spMk id="9218" creationId="{00000000-0000-0000-0000-000000000000}"/>
          </ac:spMkLst>
        </pc:spChg>
        <pc:picChg chg="add mod">
          <ac:chgData name="Vlad Tureanu" userId="92b462d8-3c16-4ab1-a93d-e944814feaf5" providerId="ADAL" clId="{0B43AC40-F0E7-4E89-8E6E-8D90972FB734}" dt="2024-10-07T15:06:26.901" v="6130" actId="14100"/>
          <ac:picMkLst>
            <pc:docMk/>
            <pc:sldMk cId="64335468" sldId="1633"/>
            <ac:picMk id="2" creationId="{FB4826D4-304B-0EBE-5DB0-ABD7EA385AB0}"/>
          </ac:picMkLst>
        </pc:picChg>
        <pc:picChg chg="add del mod">
          <ac:chgData name="Vlad Tureanu" userId="92b462d8-3c16-4ab1-a93d-e944814feaf5" providerId="ADAL" clId="{0B43AC40-F0E7-4E89-8E6E-8D90972FB734}" dt="2024-10-07T15:51:36.719" v="6549" actId="478"/>
          <ac:picMkLst>
            <pc:docMk/>
            <pc:sldMk cId="64335468" sldId="1633"/>
            <ac:picMk id="3" creationId="{1E5C2527-1B51-9491-3908-368A34719FC3}"/>
          </ac:picMkLst>
        </pc:picChg>
        <pc:picChg chg="del">
          <ac:chgData name="Vlad Tureanu" userId="92b462d8-3c16-4ab1-a93d-e944814feaf5" providerId="ADAL" clId="{0B43AC40-F0E7-4E89-8E6E-8D90972FB734}" dt="2024-10-07T15:03:53.728" v="6081" actId="478"/>
          <ac:picMkLst>
            <pc:docMk/>
            <pc:sldMk cId="64335468" sldId="1633"/>
            <ac:picMk id="4" creationId="{05273117-26A9-1CB2-F913-1FA7FAC15FC2}"/>
          </ac:picMkLst>
        </pc:picChg>
        <pc:picChg chg="add mod">
          <ac:chgData name="Vlad Tureanu" userId="92b462d8-3c16-4ab1-a93d-e944814feaf5" providerId="ADAL" clId="{0B43AC40-F0E7-4E89-8E6E-8D90972FB734}" dt="2024-10-07T15:54:05.776" v="6569" actId="1076"/>
          <ac:picMkLst>
            <pc:docMk/>
            <pc:sldMk cId="64335468" sldId="1633"/>
            <ac:picMk id="4" creationId="{A78C3528-23F8-E14D-8239-BAA4ADC23092}"/>
          </ac:picMkLst>
        </pc:picChg>
        <pc:picChg chg="del">
          <ac:chgData name="Vlad Tureanu" userId="92b462d8-3c16-4ab1-a93d-e944814feaf5" providerId="ADAL" clId="{0B43AC40-F0E7-4E89-8E6E-8D90972FB734}" dt="2024-10-07T15:05:31.336" v="6124" actId="478"/>
          <ac:picMkLst>
            <pc:docMk/>
            <pc:sldMk cId="64335468" sldId="1633"/>
            <ac:picMk id="9" creationId="{E32EC2CE-E47F-459C-88F4-A7BB1F9BA1F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ro-RO" dirty="0"/>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8C08703F-DD60-4BBB-B1B9-0FB9D41142A2}" type="datetimeFigureOut">
              <a:rPr lang="ro-RO" smtClean="0"/>
              <a:t>11.10.2024</a:t>
            </a:fld>
            <a:endParaRPr lang="ro-RO" dirty="0"/>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ro-RO"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ro-RO" dirty="0"/>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C3AE0972-979F-4427-AC72-FD252041DD3A}" type="slidenum">
              <a:rPr lang="ro-RO" smtClean="0"/>
              <a:t>‹#›</a:t>
            </a:fld>
            <a:endParaRPr lang="ro-RO" dirty="0"/>
          </a:p>
        </p:txBody>
      </p:sp>
    </p:spTree>
    <p:extLst>
      <p:ext uri="{BB962C8B-B14F-4D97-AF65-F5344CB8AC3E}">
        <p14:creationId xmlns:p14="http://schemas.microsoft.com/office/powerpoint/2010/main" val="342952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8D47F20-8024-422F-899D-FAD728D7DDE6}" type="datetime1">
              <a:rPr lang="en-US" smtClean="0"/>
              <a:t>10/11/2024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9CAB30-093B-4E2E-81B3-832380E25AFA}" type="slidenum">
              <a:rPr lang="en-US"/>
              <a:pPr>
                <a:defRPr/>
              </a:pPr>
              <a:t>‹#›</a:t>
            </a:fld>
            <a:endParaRPr lang="en-US" dirty="0"/>
          </a:p>
        </p:txBody>
      </p:sp>
    </p:spTree>
    <p:extLst>
      <p:ext uri="{BB962C8B-B14F-4D97-AF65-F5344CB8AC3E}">
        <p14:creationId xmlns:p14="http://schemas.microsoft.com/office/powerpoint/2010/main" val="2889433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0E5E181-0E2D-4D22-9870-14EDAC67B1B9}" type="datetime1">
              <a:rPr lang="en-US" smtClean="0"/>
              <a:t>10/11/2024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8EA1B5-0F20-464A-8BE5-A3898FE4A3F5}" type="slidenum">
              <a:rPr lang="en-US"/>
              <a:pPr>
                <a:defRPr/>
              </a:pPr>
              <a:t>‹#›</a:t>
            </a:fld>
            <a:endParaRPr lang="en-US" dirty="0"/>
          </a:p>
        </p:txBody>
      </p:sp>
    </p:spTree>
    <p:extLst>
      <p:ext uri="{BB962C8B-B14F-4D97-AF65-F5344CB8AC3E}">
        <p14:creationId xmlns:p14="http://schemas.microsoft.com/office/powerpoint/2010/main" val="212039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D0AE3E-5449-4456-9DCF-B725B65EE289}" type="datetime1">
              <a:rPr lang="en-US" smtClean="0"/>
              <a:t>10/11/2024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1AEC5F-6576-481B-ADF6-4B42362A4FFB}" type="slidenum">
              <a:rPr lang="en-US"/>
              <a:pPr>
                <a:defRPr/>
              </a:pPr>
              <a:t>‹#›</a:t>
            </a:fld>
            <a:endParaRPr lang="en-US" dirty="0"/>
          </a:p>
        </p:txBody>
      </p:sp>
    </p:spTree>
    <p:extLst>
      <p:ext uri="{BB962C8B-B14F-4D97-AF65-F5344CB8AC3E}">
        <p14:creationId xmlns:p14="http://schemas.microsoft.com/office/powerpoint/2010/main" val="406999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DBE5D1-6C9F-42B4-B7B8-9738F4E09AC8}" type="datetime1">
              <a:rPr lang="en-US" smtClean="0"/>
              <a:t>10/11/2024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61E3B3-48A6-4991-9E1B-B8F99FF65DC3}" type="slidenum">
              <a:rPr lang="en-US"/>
              <a:pPr>
                <a:defRPr/>
              </a:pPr>
              <a:t>‹#›</a:t>
            </a:fld>
            <a:endParaRPr lang="en-US" dirty="0"/>
          </a:p>
        </p:txBody>
      </p:sp>
    </p:spTree>
    <p:extLst>
      <p:ext uri="{BB962C8B-B14F-4D97-AF65-F5344CB8AC3E}">
        <p14:creationId xmlns:p14="http://schemas.microsoft.com/office/powerpoint/2010/main" val="428999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B669CE6-1262-4998-BAEA-F40356C62198}" type="datetime1">
              <a:rPr lang="en-US" smtClean="0"/>
              <a:t>10/11/2024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C893C3-18D7-4136-96A6-180FAEA8FA6E}" type="slidenum">
              <a:rPr lang="en-US"/>
              <a:pPr>
                <a:defRPr/>
              </a:pPr>
              <a:t>‹#›</a:t>
            </a:fld>
            <a:endParaRPr lang="en-US" dirty="0"/>
          </a:p>
        </p:txBody>
      </p:sp>
    </p:spTree>
    <p:extLst>
      <p:ext uri="{BB962C8B-B14F-4D97-AF65-F5344CB8AC3E}">
        <p14:creationId xmlns:p14="http://schemas.microsoft.com/office/powerpoint/2010/main" val="104079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E9D59EB-E6D4-47AD-A4D5-545CCE62E3B6}" type="datetime1">
              <a:rPr lang="en-US" smtClean="0"/>
              <a:t>10/11/2024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5E03BD-7AA1-43C5-A2BF-FAE754A1C130}" type="slidenum">
              <a:rPr lang="en-US"/>
              <a:pPr>
                <a:defRPr/>
              </a:pPr>
              <a:t>‹#›</a:t>
            </a:fld>
            <a:endParaRPr lang="en-US" dirty="0"/>
          </a:p>
        </p:txBody>
      </p:sp>
    </p:spTree>
    <p:extLst>
      <p:ext uri="{BB962C8B-B14F-4D97-AF65-F5344CB8AC3E}">
        <p14:creationId xmlns:p14="http://schemas.microsoft.com/office/powerpoint/2010/main" val="2418514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31F7881-FA95-410D-990E-FEB654D361B1}" type="datetime1">
              <a:rPr lang="en-US" smtClean="0"/>
              <a:t>10/11/2024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E1B818D-4A05-4B32-AA17-EECF3C11B80F}" type="slidenum">
              <a:rPr lang="en-US"/>
              <a:pPr>
                <a:defRPr/>
              </a:pPr>
              <a:t>‹#›</a:t>
            </a:fld>
            <a:endParaRPr lang="en-US" dirty="0"/>
          </a:p>
        </p:txBody>
      </p:sp>
    </p:spTree>
    <p:extLst>
      <p:ext uri="{BB962C8B-B14F-4D97-AF65-F5344CB8AC3E}">
        <p14:creationId xmlns:p14="http://schemas.microsoft.com/office/powerpoint/2010/main" val="3031640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C9E024C-B0A1-4017-ACE3-BB6E8E4A179D}" type="datetime1">
              <a:rPr lang="en-US" smtClean="0"/>
              <a:t>10/11/2024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B64EDC5-8739-4DFF-BD5C-D5478EE10448}" type="slidenum">
              <a:rPr lang="en-US"/>
              <a:pPr>
                <a:defRPr/>
              </a:pPr>
              <a:t>‹#›</a:t>
            </a:fld>
            <a:endParaRPr lang="en-US" dirty="0"/>
          </a:p>
        </p:txBody>
      </p:sp>
    </p:spTree>
    <p:extLst>
      <p:ext uri="{BB962C8B-B14F-4D97-AF65-F5344CB8AC3E}">
        <p14:creationId xmlns:p14="http://schemas.microsoft.com/office/powerpoint/2010/main" val="83512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2C8E74-A512-4FE5-A3DA-F2A89372CF7F}" type="datetime1">
              <a:rPr lang="en-US" smtClean="0"/>
              <a:t>10/11/2024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3E5EE73-BC18-48CA-970C-E73ECAE4A766}" type="slidenum">
              <a:rPr lang="en-US"/>
              <a:pPr>
                <a:defRPr/>
              </a:pPr>
              <a:t>‹#›</a:t>
            </a:fld>
            <a:endParaRPr lang="en-US" dirty="0"/>
          </a:p>
        </p:txBody>
      </p:sp>
    </p:spTree>
    <p:extLst>
      <p:ext uri="{BB962C8B-B14F-4D97-AF65-F5344CB8AC3E}">
        <p14:creationId xmlns:p14="http://schemas.microsoft.com/office/powerpoint/2010/main" val="313872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1E6A7E-085E-4CBB-9EBB-8AE1EF47D9E0}" type="datetime1">
              <a:rPr lang="en-US" smtClean="0"/>
              <a:t>10/11/2024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F0D0357-C648-4E0F-B271-97741966F247}" type="slidenum">
              <a:rPr lang="en-US"/>
              <a:pPr>
                <a:defRPr/>
              </a:pPr>
              <a:t>‹#›</a:t>
            </a:fld>
            <a:endParaRPr lang="en-US" dirty="0"/>
          </a:p>
        </p:txBody>
      </p:sp>
    </p:spTree>
    <p:extLst>
      <p:ext uri="{BB962C8B-B14F-4D97-AF65-F5344CB8AC3E}">
        <p14:creationId xmlns:p14="http://schemas.microsoft.com/office/powerpoint/2010/main" val="168887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A8581A0-12C9-4E8E-BB41-133600A2E90A}" type="datetime1">
              <a:rPr lang="en-US" smtClean="0"/>
              <a:t>10/11/2024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7389734-B746-451A-9F04-DE55556AF113}" type="slidenum">
              <a:rPr lang="en-US"/>
              <a:pPr>
                <a:defRPr/>
              </a:pPr>
              <a:t>‹#›</a:t>
            </a:fld>
            <a:endParaRPr lang="en-US" dirty="0"/>
          </a:p>
        </p:txBody>
      </p:sp>
    </p:spTree>
    <p:extLst>
      <p:ext uri="{BB962C8B-B14F-4D97-AF65-F5344CB8AC3E}">
        <p14:creationId xmlns:p14="http://schemas.microsoft.com/office/powerpoint/2010/main" val="267693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600">
                <a:solidFill>
                  <a:srgbClr val="898989"/>
                </a:solidFill>
                <a:ea typeface="ＭＳ Ｐゴシック" pitchFamily="-84" charset="-128"/>
              </a:defRPr>
            </a:lvl1pPr>
          </a:lstStyle>
          <a:p>
            <a:pPr>
              <a:defRPr/>
            </a:pPr>
            <a:fld id="{9C2EB2DF-7D13-4D77-BE14-22D8CADBA80C}" type="datetime1">
              <a:rPr lang="en-US" smtClean="0"/>
              <a:t>10/11/2024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ea typeface="ＭＳ Ｐゴシック" pitchFamily="-84" charset="-128"/>
              </a:defRPr>
            </a:lvl1pPr>
          </a:lstStyle>
          <a:p>
            <a:pPr>
              <a:defRPr/>
            </a:pPr>
            <a:fld id="{8CF69CDD-9E28-4337-B4B1-BDF4F79CDC19}" type="slidenum">
              <a:rPr lang="en-US"/>
              <a:pPr>
                <a:defRPr/>
              </a:pPr>
              <a:t>‹#›</a:t>
            </a:fld>
            <a:endParaRPr lang="en-US" dirty="0"/>
          </a:p>
        </p:txBody>
      </p:sp>
    </p:spTree>
    <p:extLst>
      <p:ext uri="{BB962C8B-B14F-4D97-AF65-F5344CB8AC3E}">
        <p14:creationId xmlns:p14="http://schemas.microsoft.com/office/powerpoint/2010/main" val="2916351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609585" rtl="0" eaLnBrk="0" fontAlgn="base" hangingPunct="0">
        <a:spcBef>
          <a:spcPct val="0"/>
        </a:spcBef>
        <a:spcAft>
          <a:spcPct val="0"/>
        </a:spcAft>
        <a:defRPr sz="5867" kern="1200">
          <a:solidFill>
            <a:schemeClr val="tx1"/>
          </a:solidFill>
          <a:latin typeface="+mj-lt"/>
          <a:ea typeface="MS PGothic" pitchFamily="34" charset="-128"/>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MS PGothic" pitchFamily="34" charset="-128"/>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MS PGothic" pitchFamily="34" charset="-128"/>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MS PGothic" pitchFamily="34" charset="-128"/>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MS PGothic" pitchFamily="34" charset="-128"/>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itchFamily="34" charset="0"/>
        <a:buChar char="•"/>
        <a:defRPr sz="4267" kern="1200">
          <a:solidFill>
            <a:schemeClr val="tx1"/>
          </a:solidFill>
          <a:latin typeface="+mn-lt"/>
          <a:ea typeface="MS PGothic" pitchFamily="34" charset="-128"/>
          <a:cs typeface="ＭＳ Ｐゴシック" charset="0"/>
        </a:defRPr>
      </a:lvl1pPr>
      <a:lvl2pPr marL="990575" indent="-380990" algn="l" defTabSz="609585" rtl="0" eaLnBrk="0" fontAlgn="base" hangingPunct="0">
        <a:spcBef>
          <a:spcPct val="20000"/>
        </a:spcBef>
        <a:spcAft>
          <a:spcPct val="0"/>
        </a:spcAft>
        <a:buFont typeface="Arial" pitchFamily="34" charset="0"/>
        <a:buChar char="–"/>
        <a:defRPr sz="3733" kern="1200">
          <a:solidFill>
            <a:schemeClr val="tx1"/>
          </a:solidFill>
          <a:latin typeface="+mn-lt"/>
          <a:ea typeface="MS PGothic" pitchFamily="34" charset="-128"/>
          <a:cs typeface="+mn-cs"/>
        </a:defRPr>
      </a:lvl2pPr>
      <a:lvl3pPr marL="1523962" indent="-304792" algn="l" defTabSz="609585"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3pPr>
      <a:lvl4pPr marL="2133547" indent="-304792" algn="l" defTabSz="609585" rtl="0" eaLnBrk="0" fontAlgn="base" hangingPunct="0">
        <a:spcBef>
          <a:spcPct val="20000"/>
        </a:spcBef>
        <a:spcAft>
          <a:spcPct val="0"/>
        </a:spcAft>
        <a:buFont typeface="Arial" pitchFamily="34" charset="0"/>
        <a:buChar char="–"/>
        <a:defRPr sz="2667" kern="1200">
          <a:solidFill>
            <a:schemeClr val="tx1"/>
          </a:solidFill>
          <a:latin typeface="+mn-lt"/>
          <a:ea typeface="MS PGothic" pitchFamily="34" charset="-128"/>
          <a:cs typeface="+mn-cs"/>
        </a:defRPr>
      </a:lvl4pPr>
      <a:lvl5pPr marL="2743131" indent="-304792" algn="l" defTabSz="609585" rtl="0" eaLnBrk="0" fontAlgn="base" hangingPunct="0">
        <a:spcBef>
          <a:spcPct val="20000"/>
        </a:spcBef>
        <a:spcAft>
          <a:spcPct val="0"/>
        </a:spcAft>
        <a:buFont typeface="Arial" pitchFamily="34" charset="0"/>
        <a:buChar char="»"/>
        <a:defRPr sz="2667" kern="1200">
          <a:solidFill>
            <a:schemeClr val="tx1"/>
          </a:solidFill>
          <a:latin typeface="+mn-lt"/>
          <a:ea typeface="MS PGothic"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2" name="TextBox 7"/>
          <p:cNvSpPr txBox="1">
            <a:spLocks noChangeArrowheads="1"/>
          </p:cNvSpPr>
          <p:nvPr/>
        </p:nvSpPr>
        <p:spPr bwMode="auto">
          <a:xfrm>
            <a:off x="5272524" y="6265400"/>
            <a:ext cx="1595920" cy="366960"/>
          </a:xfrm>
          <a:prstGeom prst="rect">
            <a:avLst/>
          </a:prstGeom>
          <a:noFill/>
          <a:ln w="9525">
            <a:noFill/>
            <a:miter lim="800000"/>
            <a:headEnd/>
            <a:tailEnd/>
          </a:ln>
        </p:spPr>
        <p:txBody>
          <a:bodyPr wrap="square">
            <a:spAutoFit/>
          </a:bodyPr>
          <a:lstStyle/>
          <a:p>
            <a:pPr algn="ctr">
              <a:lnSpc>
                <a:spcPct val="120000"/>
              </a:lnSpc>
            </a:pPr>
            <a:r>
              <a:rPr lang="ro-RO" sz="1600" b="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ro-RO" sz="1600" b="1" dirty="0">
                <a:solidFill>
                  <a:srgbClr val="FBDC1E"/>
                </a:solidFill>
                <a:latin typeface="Open Sans" panose="020B0606030504020204" pitchFamily="34" charset="0"/>
                <a:ea typeface="Open Sans" panose="020B0606030504020204" pitchFamily="34" charset="0"/>
                <a:cs typeface="Open Sans" panose="020B0606030504020204" pitchFamily="34" charset="0"/>
              </a:rPr>
              <a:t>IULIE 2024</a:t>
            </a:r>
          </a:p>
        </p:txBody>
      </p:sp>
      <p:pic>
        <p:nvPicPr>
          <p:cNvPr id="2053" name="Picture 1" descr="ddlogo.png"/>
          <p:cNvPicPr>
            <a:picLocks noChangeAspect="1"/>
          </p:cNvPicPr>
          <p:nvPr/>
        </p:nvPicPr>
        <p:blipFill>
          <a:blip r:embed="rId2"/>
          <a:srcRect/>
          <a:stretch>
            <a:fillRect/>
          </a:stretch>
        </p:blipFill>
        <p:spPr bwMode="auto">
          <a:xfrm>
            <a:off x="5187942" y="787543"/>
            <a:ext cx="1880790" cy="702745"/>
          </a:xfrm>
          <a:prstGeom prst="rect">
            <a:avLst/>
          </a:prstGeom>
          <a:noFill/>
          <a:ln w="9525">
            <a:noFill/>
            <a:miter lim="800000"/>
            <a:headEnd/>
            <a:tailEnd/>
          </a:ln>
        </p:spPr>
      </p:pic>
      <p:sp>
        <p:nvSpPr>
          <p:cNvPr id="6" name="TextBox 7">
            <a:extLst>
              <a:ext uri="{FF2B5EF4-FFF2-40B4-BE49-F238E27FC236}">
                <a16:creationId xmlns:a16="http://schemas.microsoft.com/office/drawing/2014/main" id="{9FF963C9-5948-455B-AB32-138A522F4365}"/>
              </a:ext>
            </a:extLst>
          </p:cNvPr>
          <p:cNvSpPr txBox="1">
            <a:spLocks noChangeArrowheads="1"/>
          </p:cNvSpPr>
          <p:nvPr/>
        </p:nvSpPr>
        <p:spPr bwMode="auto">
          <a:xfrm>
            <a:off x="5307070" y="4643947"/>
            <a:ext cx="1642534" cy="338554"/>
          </a:xfrm>
          <a:prstGeom prst="rect">
            <a:avLst/>
          </a:prstGeom>
          <a:noFill/>
          <a:ln w="9525">
            <a:noFill/>
            <a:miter lim="800000"/>
            <a:headEnd/>
            <a:tailEnd/>
          </a:ln>
        </p:spPr>
        <p:txBody>
          <a:bodyPr wrap="square">
            <a:spAutoFit/>
          </a:bodyPr>
          <a:lstStyle/>
          <a:p>
            <a:r>
              <a:rPr lang="ro-RO" sz="1600" b="1" dirty="0">
                <a:solidFill>
                  <a:srgbClr val="FBDC1E"/>
                </a:solidFill>
                <a:latin typeface="Open Sans" panose="020B0606030504020204" pitchFamily="34" charset="0"/>
                <a:ea typeface="Open Sans" panose="020B0606030504020204" pitchFamily="34" charset="0"/>
                <a:cs typeface="Open Sans" panose="020B0606030504020204" pitchFamily="34" charset="0"/>
              </a:rPr>
              <a:t>P</a:t>
            </a:r>
            <a:r>
              <a:rPr lang="ro-RO" sz="1200" b="1" dirty="0">
                <a:solidFill>
                  <a:srgbClr val="FBDC1E"/>
                </a:solidFill>
                <a:latin typeface="Open Sans" panose="020B0606030504020204" pitchFamily="34" charset="0"/>
                <a:ea typeface="Open Sans" panose="020B0606030504020204" pitchFamily="34" charset="0"/>
                <a:cs typeface="Open Sans" panose="020B0606030504020204" pitchFamily="34" charset="0"/>
              </a:rPr>
              <a:t>REGĂTIT PENTRU</a:t>
            </a:r>
          </a:p>
        </p:txBody>
      </p:sp>
      <p:pic>
        <p:nvPicPr>
          <p:cNvPr id="8" name="Picture 7">
            <a:extLst>
              <a:ext uri="{FF2B5EF4-FFF2-40B4-BE49-F238E27FC236}">
                <a16:creationId xmlns:a16="http://schemas.microsoft.com/office/drawing/2014/main" id="{7DF975DB-D775-4C36-ADF2-BE1FE30D5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198" y="0"/>
            <a:ext cx="11235600" cy="384071"/>
          </a:xfrm>
          <a:prstGeom prst="rect">
            <a:avLst/>
          </a:prstGeom>
        </p:spPr>
      </p:pic>
      <p:sp>
        <p:nvSpPr>
          <p:cNvPr id="11" name="TextBox 7">
            <a:extLst>
              <a:ext uri="{FF2B5EF4-FFF2-40B4-BE49-F238E27FC236}">
                <a16:creationId xmlns:a16="http://schemas.microsoft.com/office/drawing/2014/main" id="{3EC10202-06FE-4146-954E-5C69D2A02F85}"/>
              </a:ext>
            </a:extLst>
          </p:cNvPr>
          <p:cNvSpPr txBox="1">
            <a:spLocks noChangeArrowheads="1"/>
          </p:cNvSpPr>
          <p:nvPr/>
        </p:nvSpPr>
        <p:spPr bwMode="auto">
          <a:xfrm>
            <a:off x="10596079" y="6592389"/>
            <a:ext cx="1595921" cy="26561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067"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D&amp;D Research 20</a:t>
            </a:r>
            <a:r>
              <a:rPr lang="ro-RO" sz="1067" dirty="0">
                <a:solidFill>
                  <a:prstClr val="white"/>
                </a:solidFill>
                <a:latin typeface="Open Sans" panose="020B0606030504020204" pitchFamily="34" charset="0"/>
                <a:ea typeface="Open Sans" panose="020B0606030504020204" pitchFamily="34" charset="0"/>
                <a:cs typeface="Open Sans" panose="020B0606030504020204" pitchFamily="34" charset="0"/>
              </a:rPr>
              <a:t>24</a:t>
            </a:r>
            <a:endParaRPr kumimoji="0" lang="ro-RO" sz="1067"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Slide Number Placeholder 7">
            <a:extLst>
              <a:ext uri="{FF2B5EF4-FFF2-40B4-BE49-F238E27FC236}">
                <a16:creationId xmlns:a16="http://schemas.microsoft.com/office/drawing/2014/main" id="{16F881FA-27FC-4A6A-963E-E9C1552495C3}"/>
              </a:ext>
            </a:extLst>
          </p:cNvPr>
          <p:cNvSpPr>
            <a:spLocks noGrp="1"/>
          </p:cNvSpPr>
          <p:nvPr>
            <p:ph type="sldNum" sz="quarter" idx="12"/>
          </p:nvPr>
        </p:nvSpPr>
        <p:spPr>
          <a:xfrm>
            <a:off x="5773867" y="6496072"/>
            <a:ext cx="481890" cy="365125"/>
          </a:xfrm>
        </p:spPr>
        <p:txBody>
          <a:bodyPr/>
          <a:lstStyle/>
          <a:p>
            <a:pPr algn="ctr">
              <a:defRPr/>
            </a:pPr>
            <a:fld id="{EB61E3B3-48A6-4991-9E1B-B8F99FF65DC3}" type="slidenum">
              <a:rPr lang="ro-RO" sz="100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ctr">
                <a:defRPr/>
              </a:pPr>
              <a:t>1</a:t>
            </a:fld>
            <a:endParaRPr lang="ro-RO"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7">
            <a:extLst>
              <a:ext uri="{FF2B5EF4-FFF2-40B4-BE49-F238E27FC236}">
                <a16:creationId xmlns:a16="http://schemas.microsoft.com/office/drawing/2014/main" id="{3CB98108-E532-4D38-A80C-A9191366DBFE}"/>
              </a:ext>
            </a:extLst>
          </p:cNvPr>
          <p:cNvSpPr txBox="1">
            <a:spLocks noChangeArrowheads="1"/>
          </p:cNvSpPr>
          <p:nvPr/>
        </p:nvSpPr>
        <p:spPr bwMode="auto">
          <a:xfrm>
            <a:off x="1391478" y="1943058"/>
            <a:ext cx="9404626" cy="2554545"/>
          </a:xfrm>
          <a:prstGeom prst="rect">
            <a:avLst/>
          </a:prstGeom>
          <a:noFill/>
          <a:ln w="9525">
            <a:noFill/>
            <a:miter lim="800000"/>
            <a:headEnd/>
            <a:tailEnd/>
          </a:ln>
        </p:spPr>
        <p:txBody>
          <a:bodyPr wrap="square">
            <a:spAutoFit/>
          </a:bodyPr>
          <a:lstStyle/>
          <a:p>
            <a:pPr algn="ctr"/>
            <a:r>
              <a:rPr lang="ro-RO" sz="20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rPr>
              <a:t>Raport de Cercetare Cantitativă</a:t>
            </a:r>
          </a:p>
          <a:p>
            <a:pPr algn="ctr"/>
            <a:endParaRPr lang="ro-RO" sz="20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endParaRPr>
          </a:p>
          <a:p>
            <a:pPr algn="ctr"/>
            <a:r>
              <a:rPr lang="ro-RO" sz="40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rPr>
              <a:t>Studiu de satisfacție a angajaților din industria comunicare.</a:t>
            </a:r>
          </a:p>
          <a:p>
            <a:pPr algn="ctr"/>
            <a:r>
              <a:rPr lang="ro-RO" sz="40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rPr>
              <a:t>Atitudini și emoții cheie</a:t>
            </a:r>
          </a:p>
        </p:txBody>
      </p:sp>
      <p:pic>
        <p:nvPicPr>
          <p:cNvPr id="3" name="Picture 2">
            <a:extLst>
              <a:ext uri="{FF2B5EF4-FFF2-40B4-BE49-F238E27FC236}">
                <a16:creationId xmlns:a16="http://schemas.microsoft.com/office/drawing/2014/main" id="{AEA0F2C3-2B21-868D-19C6-3640809984EA}"/>
              </a:ext>
            </a:extLst>
          </p:cNvPr>
          <p:cNvPicPr>
            <a:picLocks noChangeAspect="1"/>
          </p:cNvPicPr>
          <p:nvPr/>
        </p:nvPicPr>
        <p:blipFill>
          <a:blip r:embed="rId4"/>
          <a:stretch>
            <a:fillRect/>
          </a:stretch>
        </p:blipFill>
        <p:spPr>
          <a:xfrm>
            <a:off x="5123222" y="5267114"/>
            <a:ext cx="2010230" cy="742415"/>
          </a:xfrm>
          <a:prstGeom prst="rect">
            <a:avLst/>
          </a:prstGeom>
        </p:spPr>
      </p:pic>
    </p:spTree>
    <p:extLst>
      <p:ext uri="{BB962C8B-B14F-4D97-AF65-F5344CB8AC3E}">
        <p14:creationId xmlns:p14="http://schemas.microsoft.com/office/powerpoint/2010/main" val="4187745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Gen. Vârstă</a:t>
            </a:r>
            <a:endParaRPr lang="ro-RO" altLang="en-US" sz="28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F2831353-ACC3-3BBC-DA94-4FE89DE8E649}"/>
              </a:ext>
            </a:extLst>
          </p:cNvPr>
          <p:cNvPicPr>
            <a:picLocks noChangeAspect="1"/>
          </p:cNvPicPr>
          <p:nvPr/>
        </p:nvPicPr>
        <p:blipFill>
          <a:blip r:embed="rId3"/>
          <a:stretch>
            <a:fillRect/>
          </a:stretch>
        </p:blipFill>
        <p:spPr>
          <a:xfrm>
            <a:off x="166270" y="2549650"/>
            <a:ext cx="4572396" cy="2743438"/>
          </a:xfrm>
          <a:prstGeom prst="rect">
            <a:avLst/>
          </a:prstGeom>
        </p:spPr>
      </p:pic>
      <p:pic>
        <p:nvPicPr>
          <p:cNvPr id="5" name="Picture 4">
            <a:extLst>
              <a:ext uri="{FF2B5EF4-FFF2-40B4-BE49-F238E27FC236}">
                <a16:creationId xmlns:a16="http://schemas.microsoft.com/office/drawing/2014/main" id="{802AB1CB-8213-78BF-58BF-1BD6BF557FC5}"/>
              </a:ext>
            </a:extLst>
          </p:cNvPr>
          <p:cNvPicPr>
            <a:picLocks noChangeAspect="1"/>
          </p:cNvPicPr>
          <p:nvPr/>
        </p:nvPicPr>
        <p:blipFill>
          <a:blip r:embed="rId4"/>
          <a:stretch>
            <a:fillRect/>
          </a:stretch>
        </p:blipFill>
        <p:spPr>
          <a:xfrm>
            <a:off x="6718124" y="2549650"/>
            <a:ext cx="4578493" cy="2743438"/>
          </a:xfrm>
          <a:prstGeom prst="rect">
            <a:avLst/>
          </a:prstGeom>
        </p:spPr>
      </p:pic>
      <p:sp>
        <p:nvSpPr>
          <p:cNvPr id="6" name="Rectangle 5">
            <a:extLst>
              <a:ext uri="{FF2B5EF4-FFF2-40B4-BE49-F238E27FC236}">
                <a16:creationId xmlns:a16="http://schemas.microsoft.com/office/drawing/2014/main" id="{8B1AD517-3E7E-CEDF-F52A-C70F56CC80DA}"/>
              </a:ext>
            </a:extLst>
          </p:cNvPr>
          <p:cNvSpPr/>
          <p:nvPr/>
        </p:nvSpPr>
        <p:spPr>
          <a:xfrm>
            <a:off x="576776" y="858129"/>
            <a:ext cx="4161890" cy="1237958"/>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Structura pe gen a respondenților arată un raport de aproape 3:1 în favoarea femeilor.</a:t>
            </a:r>
            <a:endParaRPr lang="en-US" sz="1600" dirty="0">
              <a:solidFill>
                <a:schemeClr val="tx1"/>
              </a:solidFill>
              <a:latin typeface="Open Sans" panose="020B0606030504020204"/>
            </a:endParaRPr>
          </a:p>
        </p:txBody>
      </p:sp>
      <p:sp>
        <p:nvSpPr>
          <p:cNvPr id="7" name="Rectangle 6">
            <a:extLst>
              <a:ext uri="{FF2B5EF4-FFF2-40B4-BE49-F238E27FC236}">
                <a16:creationId xmlns:a16="http://schemas.microsoft.com/office/drawing/2014/main" id="{8084F4DB-F42C-AC53-2060-0B477DC9F76B}"/>
              </a:ext>
            </a:extLst>
          </p:cNvPr>
          <p:cNvSpPr/>
          <p:nvPr/>
        </p:nvSpPr>
        <p:spPr>
          <a:xfrm>
            <a:off x="6718124" y="858129"/>
            <a:ext cx="4161890" cy="1237958"/>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Structura pe vârstă arată o concentrare în zona de mijloc. Mai mult de 2 treimi (71%) sunt cu vârsta cuprinsă între 25 și 44 de ani.</a:t>
            </a:r>
            <a:endParaRPr lang="en-US" sz="1600" dirty="0">
              <a:solidFill>
                <a:schemeClr val="tx1"/>
              </a:solidFill>
              <a:latin typeface="Open Sans" panose="020B0606030504020204"/>
            </a:endParaRPr>
          </a:p>
        </p:txBody>
      </p:sp>
    </p:spTree>
    <p:extLst>
      <p:ext uri="{BB962C8B-B14F-4D97-AF65-F5344CB8AC3E}">
        <p14:creationId xmlns:p14="http://schemas.microsoft.com/office/powerpoint/2010/main" val="140759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Gen vs. Vârstă</a:t>
            </a:r>
            <a:endParaRPr lang="ro-RO" altLang="en-US" sz="28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576775" y="858129"/>
            <a:ext cx="5678981" cy="1209822"/>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Cu cât respondenții sunt mai tineri, cu atât numărul femeilor crește. Putem regăsi un maxim de 82% femei în grupa de vârstă 18-24 ani, în timp ce în grupa de vârstă 55-64 împărțirea este egală, 50%-50%.</a:t>
            </a:r>
            <a:endParaRPr lang="en-US" sz="1600" dirty="0">
              <a:solidFill>
                <a:schemeClr val="tx1"/>
              </a:solidFill>
              <a:latin typeface="Open Sans" panose="020B0606030504020204"/>
            </a:endParaRPr>
          </a:p>
        </p:txBody>
      </p:sp>
      <p:pic>
        <p:nvPicPr>
          <p:cNvPr id="2" name="Picture 1">
            <a:extLst>
              <a:ext uri="{FF2B5EF4-FFF2-40B4-BE49-F238E27FC236}">
                <a16:creationId xmlns:a16="http://schemas.microsoft.com/office/drawing/2014/main" id="{3A554940-4AE6-DA83-F88C-3606C4658486}"/>
              </a:ext>
            </a:extLst>
          </p:cNvPr>
          <p:cNvPicPr>
            <a:picLocks noChangeAspect="1"/>
          </p:cNvPicPr>
          <p:nvPr/>
        </p:nvPicPr>
        <p:blipFill>
          <a:blip r:embed="rId3"/>
          <a:stretch>
            <a:fillRect/>
          </a:stretch>
        </p:blipFill>
        <p:spPr>
          <a:xfrm>
            <a:off x="576775" y="2342174"/>
            <a:ext cx="5852159" cy="3503492"/>
          </a:xfrm>
          <a:prstGeom prst="rect">
            <a:avLst/>
          </a:prstGeom>
        </p:spPr>
      </p:pic>
    </p:spTree>
    <p:extLst>
      <p:ext uri="{BB962C8B-B14F-4D97-AF65-F5344CB8AC3E}">
        <p14:creationId xmlns:p14="http://schemas.microsoft.com/office/powerpoint/2010/main" val="92422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Tipul de Agenție</a:t>
            </a:r>
            <a:endParaRPr lang="ro-RO" altLang="en-US" sz="28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576775" y="871777"/>
            <a:ext cx="7175153" cy="1209822"/>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Cei mai mulți respondenți (32%) lucrează în agenții Full Service (Integrated).</a:t>
            </a:r>
          </a:p>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Pe locul al doilea ca pondere (tot 32%) regăsim agențiile de tip Media. </a:t>
            </a:r>
          </a:p>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Respondenții din Experiential / Events reprezintă sub 1% din total.</a:t>
            </a:r>
            <a:endParaRPr lang="en-US" sz="1600" dirty="0">
              <a:solidFill>
                <a:schemeClr val="tx1"/>
              </a:solidFill>
              <a:latin typeface="Open Sans" panose="020B0606030504020204"/>
            </a:endParaRPr>
          </a:p>
        </p:txBody>
      </p:sp>
      <p:pic>
        <p:nvPicPr>
          <p:cNvPr id="2" name="Picture 1">
            <a:extLst>
              <a:ext uri="{FF2B5EF4-FFF2-40B4-BE49-F238E27FC236}">
                <a16:creationId xmlns:a16="http://schemas.microsoft.com/office/drawing/2014/main" id="{798A3B2B-EDEE-08A5-4374-D9C01E7A6856}"/>
              </a:ext>
            </a:extLst>
          </p:cNvPr>
          <p:cNvPicPr>
            <a:picLocks noChangeAspect="1"/>
          </p:cNvPicPr>
          <p:nvPr/>
        </p:nvPicPr>
        <p:blipFill>
          <a:blip r:embed="rId3"/>
          <a:stretch>
            <a:fillRect/>
          </a:stretch>
        </p:blipFill>
        <p:spPr>
          <a:xfrm>
            <a:off x="576775" y="2470799"/>
            <a:ext cx="5692748" cy="3411385"/>
          </a:xfrm>
          <a:prstGeom prst="rect">
            <a:avLst/>
          </a:prstGeom>
        </p:spPr>
      </p:pic>
    </p:spTree>
    <p:extLst>
      <p:ext uri="{BB962C8B-B14F-4D97-AF65-F5344CB8AC3E}">
        <p14:creationId xmlns:p14="http://schemas.microsoft.com/office/powerpoint/2010/main" val="2163936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Vârstă vs. Tip de Agenție</a:t>
            </a:r>
            <a:endParaRPr lang="ro-RO" altLang="en-US" sz="28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576774" y="709683"/>
            <a:ext cx="11287374" cy="968991"/>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Cel mai mare procent de tineri îl regăsim în Digital, unde aproape 22% din respondenți au până în 24 de ani. Pe de altă parte, în Networked Creative și Experiential/Events niciun respondent nu are până în 24 de ani.</a:t>
            </a:r>
            <a:endParaRPr lang="en-US" sz="1600" dirty="0">
              <a:solidFill>
                <a:schemeClr val="tx1"/>
              </a:solidFill>
              <a:latin typeface="Open Sans" panose="020B0606030504020204"/>
            </a:endParaRPr>
          </a:p>
        </p:txBody>
      </p:sp>
      <p:pic>
        <p:nvPicPr>
          <p:cNvPr id="4" name="Picture 3">
            <a:extLst>
              <a:ext uri="{FF2B5EF4-FFF2-40B4-BE49-F238E27FC236}">
                <a16:creationId xmlns:a16="http://schemas.microsoft.com/office/drawing/2014/main" id="{01534491-16D5-662D-55BF-E0CBCF634D8F}"/>
              </a:ext>
            </a:extLst>
          </p:cNvPr>
          <p:cNvPicPr>
            <a:picLocks noChangeAspect="1"/>
          </p:cNvPicPr>
          <p:nvPr/>
        </p:nvPicPr>
        <p:blipFill>
          <a:blip r:embed="rId3"/>
          <a:stretch>
            <a:fillRect/>
          </a:stretch>
        </p:blipFill>
        <p:spPr>
          <a:xfrm>
            <a:off x="576774" y="1832585"/>
            <a:ext cx="6023370" cy="3633531"/>
          </a:xfrm>
          <a:prstGeom prst="rect">
            <a:avLst/>
          </a:prstGeom>
        </p:spPr>
      </p:pic>
    </p:spTree>
    <p:extLst>
      <p:ext uri="{BB962C8B-B14F-4D97-AF65-F5344CB8AC3E}">
        <p14:creationId xmlns:p14="http://schemas.microsoft.com/office/powerpoint/2010/main" val="1475098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Nivelul de experiență</a:t>
            </a:r>
            <a:endParaRPr lang="ro-RO" altLang="en-US" sz="28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285038" y="1687325"/>
            <a:ext cx="3687864" cy="3483350"/>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Majoritatea respondenților (71%) se plasează între nivelurile de Mid Management și cea de Leadership / Director.</a:t>
            </a:r>
          </a:p>
          <a:p>
            <a:pPr marR="0" lvl="0" fontAlgn="auto">
              <a:lnSpc>
                <a:spcPct val="100000"/>
              </a:lnSpc>
              <a:spcBef>
                <a:spcPts val="0"/>
              </a:spcBef>
              <a:spcAft>
                <a:spcPts val="0"/>
              </a:spcAft>
              <a:buClrTx/>
              <a:buSzTx/>
              <a:tabLst/>
              <a:defRPr/>
            </a:pPr>
            <a:endParaRPr lang="ro-RO" sz="1600" dirty="0">
              <a:solidFill>
                <a:schemeClr val="tx1"/>
              </a:solidFill>
              <a:latin typeface="Open Sans" panose="020B0606030504020204"/>
            </a:endParaRPr>
          </a:p>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Doar aproximativ 18% se situează în nivelurile Junior sau Starter.  	</a:t>
            </a:r>
            <a:endParaRPr lang="en-US" sz="1600" dirty="0">
              <a:solidFill>
                <a:schemeClr val="tx1"/>
              </a:solidFill>
              <a:latin typeface="Open Sans" panose="020B0606030504020204"/>
            </a:endParaRPr>
          </a:p>
        </p:txBody>
      </p:sp>
      <p:pic>
        <p:nvPicPr>
          <p:cNvPr id="3" name="Picture 2">
            <a:extLst>
              <a:ext uri="{FF2B5EF4-FFF2-40B4-BE49-F238E27FC236}">
                <a16:creationId xmlns:a16="http://schemas.microsoft.com/office/drawing/2014/main" id="{C853EE01-8CDF-FDAA-0B23-8DF23F645331}"/>
              </a:ext>
            </a:extLst>
          </p:cNvPr>
          <p:cNvPicPr>
            <a:picLocks noChangeAspect="1"/>
          </p:cNvPicPr>
          <p:nvPr/>
        </p:nvPicPr>
        <p:blipFill>
          <a:blip r:embed="rId3"/>
          <a:stretch>
            <a:fillRect/>
          </a:stretch>
        </p:blipFill>
        <p:spPr>
          <a:xfrm>
            <a:off x="4910099" y="1445438"/>
            <a:ext cx="7066020" cy="4503344"/>
          </a:xfrm>
          <a:prstGeom prst="rect">
            <a:avLst/>
          </a:prstGeom>
        </p:spPr>
      </p:pic>
    </p:spTree>
    <p:extLst>
      <p:ext uri="{BB962C8B-B14F-4D97-AF65-F5344CB8AC3E}">
        <p14:creationId xmlns:p14="http://schemas.microsoft.com/office/powerpoint/2010/main" val="2504069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6135785" y="3178963"/>
            <a:ext cx="5605532" cy="64633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3600" b="1" i="0" u="none" strike="noStrike" kern="1200" cap="small" spc="0" normalizeH="0" baseline="0" dirty="0">
                <a:ln>
                  <a:noFill/>
                </a:ln>
                <a:effectLst/>
                <a:uLnTx/>
                <a:uFillTx/>
                <a:latin typeface="Open Sans" panose="020B0606030504020204" pitchFamily="34" charset="0"/>
                <a:ea typeface="Open Sans" panose="020B0606030504020204" pitchFamily="34" charset="0"/>
                <a:cs typeface="Open Sans" panose="020B0606030504020204" pitchFamily="34" charset="0"/>
              </a:rPr>
              <a:t>Atitudini și Optimism</a:t>
            </a:r>
          </a:p>
        </p:txBody>
      </p:sp>
      <p:sp>
        <p:nvSpPr>
          <p:cNvPr id="6" name="TextBox 7">
            <a:extLst>
              <a:ext uri="{FF2B5EF4-FFF2-40B4-BE49-F238E27FC236}">
                <a16:creationId xmlns:a16="http://schemas.microsoft.com/office/drawing/2014/main" id="{0F171330-15B1-4D59-8442-0C562C8D8CB8}"/>
              </a:ext>
            </a:extLst>
          </p:cNvPr>
          <p:cNvSpPr txBox="1">
            <a:spLocks noChangeArrowheads="1"/>
          </p:cNvSpPr>
          <p:nvPr/>
        </p:nvSpPr>
        <p:spPr bwMode="auto">
          <a:xfrm>
            <a:off x="10596079" y="6592389"/>
            <a:ext cx="1595921" cy="26561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067"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D&amp;D Research 202</a:t>
            </a:r>
            <a:r>
              <a:rPr lang="en-US" sz="1067" dirty="0">
                <a:solidFill>
                  <a:prstClr val="white"/>
                </a:solidFill>
                <a:latin typeface="Open Sans" panose="020B0606030504020204" pitchFamily="34" charset="0"/>
                <a:ea typeface="Open Sans" panose="020B0606030504020204" pitchFamily="34" charset="0"/>
                <a:cs typeface="Open Sans" panose="020B0606030504020204" pitchFamily="34" charset="0"/>
              </a:rPr>
              <a:t>4</a:t>
            </a:r>
            <a:endParaRPr kumimoji="0" lang="ro-RO" sz="1067"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340A047A-9FC5-463E-B8BE-D3410A0CE6AC}"/>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ro-RO"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E32EC2CE-E47F-459C-88F4-A7BB1F9BA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17" y="0"/>
            <a:ext cx="11235600" cy="384071"/>
          </a:xfrm>
          <a:prstGeom prst="rect">
            <a:avLst/>
          </a:prstGeom>
        </p:spPr>
      </p:pic>
      <p:pic>
        <p:nvPicPr>
          <p:cNvPr id="7" name="Picture 6" descr="Person holding smiling emoji">
            <a:extLst>
              <a:ext uri="{FF2B5EF4-FFF2-40B4-BE49-F238E27FC236}">
                <a16:creationId xmlns:a16="http://schemas.microsoft.com/office/drawing/2014/main" id="{C7FC18D1-D66C-6C38-05C8-DBB62C7428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667" y="2090475"/>
            <a:ext cx="4759200" cy="2677050"/>
          </a:xfrm>
          <a:prstGeom prst="rect">
            <a:avLst/>
          </a:prstGeom>
        </p:spPr>
      </p:pic>
    </p:spTree>
    <p:extLst>
      <p:ext uri="{BB962C8B-B14F-4D97-AF65-F5344CB8AC3E}">
        <p14:creationId xmlns:p14="http://schemas.microsoft.com/office/powerpoint/2010/main" val="1764846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Nivelul de Mândrie în Industrie</a:t>
            </a:r>
            <a:endParaRPr lang="ro-RO" altLang="en-US" sz="28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576775" y="858129"/>
            <a:ext cx="4979963" cy="579712"/>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Mai mult de 80% din respondenți se simt mândri și foarte mândri că lucrează în industrie.</a:t>
            </a:r>
            <a:endParaRPr lang="en-US" sz="1600" dirty="0">
              <a:solidFill>
                <a:schemeClr val="tx1"/>
              </a:solidFill>
              <a:latin typeface="Open Sans" panose="020B0606030504020204"/>
            </a:endParaRPr>
          </a:p>
        </p:txBody>
      </p:sp>
      <p:pic>
        <p:nvPicPr>
          <p:cNvPr id="2" name="Picture 1">
            <a:extLst>
              <a:ext uri="{FF2B5EF4-FFF2-40B4-BE49-F238E27FC236}">
                <a16:creationId xmlns:a16="http://schemas.microsoft.com/office/drawing/2014/main" id="{51A1782F-F82D-3ADB-9081-F339D3F835DD}"/>
              </a:ext>
            </a:extLst>
          </p:cNvPr>
          <p:cNvPicPr>
            <a:picLocks noChangeAspect="1"/>
          </p:cNvPicPr>
          <p:nvPr/>
        </p:nvPicPr>
        <p:blipFill>
          <a:blip r:embed="rId3"/>
          <a:stretch>
            <a:fillRect/>
          </a:stretch>
        </p:blipFill>
        <p:spPr>
          <a:xfrm>
            <a:off x="576776" y="2242975"/>
            <a:ext cx="5633392" cy="3420000"/>
          </a:xfrm>
          <a:prstGeom prst="rect">
            <a:avLst/>
          </a:prstGeom>
        </p:spPr>
      </p:pic>
      <p:pic>
        <p:nvPicPr>
          <p:cNvPr id="4" name="Picture 3">
            <a:extLst>
              <a:ext uri="{FF2B5EF4-FFF2-40B4-BE49-F238E27FC236}">
                <a16:creationId xmlns:a16="http://schemas.microsoft.com/office/drawing/2014/main" id="{31A948E4-2A06-AE53-3F6A-6E767A068C5D}"/>
              </a:ext>
            </a:extLst>
          </p:cNvPr>
          <p:cNvPicPr>
            <a:picLocks noChangeAspect="1"/>
          </p:cNvPicPr>
          <p:nvPr/>
        </p:nvPicPr>
        <p:blipFill>
          <a:blip r:embed="rId4"/>
          <a:stretch>
            <a:fillRect/>
          </a:stretch>
        </p:blipFill>
        <p:spPr>
          <a:xfrm>
            <a:off x="6255756" y="2242975"/>
            <a:ext cx="5699999" cy="3420000"/>
          </a:xfrm>
          <a:prstGeom prst="rect">
            <a:avLst/>
          </a:prstGeom>
        </p:spPr>
      </p:pic>
      <p:sp>
        <p:nvSpPr>
          <p:cNvPr id="7" name="Rectangle 6">
            <a:extLst>
              <a:ext uri="{FF2B5EF4-FFF2-40B4-BE49-F238E27FC236}">
                <a16:creationId xmlns:a16="http://schemas.microsoft.com/office/drawing/2014/main" id="{D257FF04-EFD7-F88B-86CD-B1B6F8C159E5}"/>
              </a:ext>
            </a:extLst>
          </p:cNvPr>
          <p:cNvSpPr/>
          <p:nvPr/>
        </p:nvSpPr>
        <p:spPr>
          <a:xfrm>
            <a:off x="6513020" y="815926"/>
            <a:ext cx="5102205" cy="844062"/>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Nivelul de mândrie este cel mai ridicat la grupele de vârstă 18-24 (89% mândri și foarte mândri) și 55-64 (88% mândri și foarte mândri).</a:t>
            </a:r>
            <a:endParaRPr lang="en-US" sz="1600" dirty="0">
              <a:solidFill>
                <a:schemeClr val="tx1"/>
              </a:solidFill>
              <a:latin typeface="Open Sans" panose="020B0606030504020204"/>
            </a:endParaRPr>
          </a:p>
        </p:txBody>
      </p:sp>
    </p:spTree>
    <p:extLst>
      <p:ext uri="{BB962C8B-B14F-4D97-AF65-F5344CB8AC3E}">
        <p14:creationId xmlns:p14="http://schemas.microsoft.com/office/powerpoint/2010/main" val="2236734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Nivelul de Mândrie în Industrie</a:t>
            </a:r>
            <a:r>
              <a:rPr kumimoji="0" lang="en-US"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vs. </a:t>
            </a: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Tipul Agenției</a:t>
            </a:r>
            <a:endParaRPr lang="ro-RO" altLang="en-US" sz="28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576774" y="682388"/>
            <a:ext cx="6943142" cy="777922"/>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Nivelul de mândri în industrie este relativ constant. Cel mai mare nivel de mândrie îl regăsim în Media (90%), iar cel mai scăzut în PR (68%).</a:t>
            </a:r>
            <a:endParaRPr lang="en-US" sz="1600" dirty="0">
              <a:solidFill>
                <a:schemeClr val="tx1"/>
              </a:solidFill>
              <a:latin typeface="Open Sans" panose="020B0606030504020204"/>
            </a:endParaRPr>
          </a:p>
        </p:txBody>
      </p:sp>
      <p:pic>
        <p:nvPicPr>
          <p:cNvPr id="5" name="Picture 4">
            <a:extLst>
              <a:ext uri="{FF2B5EF4-FFF2-40B4-BE49-F238E27FC236}">
                <a16:creationId xmlns:a16="http://schemas.microsoft.com/office/drawing/2014/main" id="{7E835DAB-B47C-249A-A8EF-F7D8E0A3834E}"/>
              </a:ext>
            </a:extLst>
          </p:cNvPr>
          <p:cNvPicPr>
            <a:picLocks noChangeAspect="1"/>
          </p:cNvPicPr>
          <p:nvPr/>
        </p:nvPicPr>
        <p:blipFill>
          <a:blip r:embed="rId3"/>
          <a:stretch>
            <a:fillRect/>
          </a:stretch>
        </p:blipFill>
        <p:spPr>
          <a:xfrm>
            <a:off x="576774" y="1576291"/>
            <a:ext cx="7906399" cy="4818199"/>
          </a:xfrm>
          <a:prstGeom prst="rect">
            <a:avLst/>
          </a:prstGeom>
        </p:spPr>
      </p:pic>
    </p:spTree>
    <p:extLst>
      <p:ext uri="{BB962C8B-B14F-4D97-AF65-F5344CB8AC3E}">
        <p14:creationId xmlns:p14="http://schemas.microsoft.com/office/powerpoint/2010/main" val="1360004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Recomandarea Industriei</a:t>
            </a:r>
            <a:endParaRPr lang="ro-RO" altLang="en-US" sz="28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699017" y="815926"/>
            <a:ext cx="5523829" cy="678181"/>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Mai mult de 75% din respondenți ar recomanda industria de publicitate ca fiind un loc de muncă foarte bun.</a:t>
            </a:r>
            <a:endParaRPr lang="en-US" sz="1600" dirty="0">
              <a:solidFill>
                <a:schemeClr val="tx1"/>
              </a:solidFill>
              <a:latin typeface="Open Sans" panose="020B0606030504020204"/>
            </a:endParaRPr>
          </a:p>
        </p:txBody>
      </p:sp>
      <p:sp>
        <p:nvSpPr>
          <p:cNvPr id="7" name="Rectangle 6">
            <a:extLst>
              <a:ext uri="{FF2B5EF4-FFF2-40B4-BE49-F238E27FC236}">
                <a16:creationId xmlns:a16="http://schemas.microsoft.com/office/drawing/2014/main" id="{D257FF04-EFD7-F88B-86CD-B1B6F8C159E5}"/>
              </a:ext>
            </a:extLst>
          </p:cNvPr>
          <p:cNvSpPr/>
          <p:nvPr/>
        </p:nvSpPr>
        <p:spPr>
          <a:xfrm>
            <a:off x="6535654" y="732985"/>
            <a:ext cx="5102205" cy="844062"/>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Cei sub18-24 (86%) sunt cei mai dispuși să recomande, în timp ce doar 71% din cei între 25-34 ani ar recomanda industria.</a:t>
            </a:r>
            <a:endParaRPr lang="en-US" sz="1600" dirty="0">
              <a:solidFill>
                <a:schemeClr val="tx1"/>
              </a:solidFill>
              <a:latin typeface="Open Sans" panose="020B0606030504020204"/>
            </a:endParaRPr>
          </a:p>
        </p:txBody>
      </p:sp>
      <p:pic>
        <p:nvPicPr>
          <p:cNvPr id="5" name="Picture 4">
            <a:extLst>
              <a:ext uri="{FF2B5EF4-FFF2-40B4-BE49-F238E27FC236}">
                <a16:creationId xmlns:a16="http://schemas.microsoft.com/office/drawing/2014/main" id="{69901C75-825F-7C27-FE45-F60C8D02A385}"/>
              </a:ext>
            </a:extLst>
          </p:cNvPr>
          <p:cNvPicPr>
            <a:picLocks noChangeAspect="1"/>
          </p:cNvPicPr>
          <p:nvPr/>
        </p:nvPicPr>
        <p:blipFill>
          <a:blip r:embed="rId3"/>
          <a:stretch>
            <a:fillRect/>
          </a:stretch>
        </p:blipFill>
        <p:spPr>
          <a:xfrm>
            <a:off x="576775" y="1943893"/>
            <a:ext cx="5646072" cy="3420000"/>
          </a:xfrm>
          <a:prstGeom prst="rect">
            <a:avLst/>
          </a:prstGeom>
        </p:spPr>
      </p:pic>
      <p:pic>
        <p:nvPicPr>
          <p:cNvPr id="2" name="Picture 1">
            <a:extLst>
              <a:ext uri="{FF2B5EF4-FFF2-40B4-BE49-F238E27FC236}">
                <a16:creationId xmlns:a16="http://schemas.microsoft.com/office/drawing/2014/main" id="{EF4BFA3F-4220-052B-B1DC-B4EA59C4D2E7}"/>
              </a:ext>
            </a:extLst>
          </p:cNvPr>
          <p:cNvPicPr>
            <a:picLocks noChangeAspect="1"/>
          </p:cNvPicPr>
          <p:nvPr/>
        </p:nvPicPr>
        <p:blipFill>
          <a:blip r:embed="rId4"/>
          <a:stretch>
            <a:fillRect/>
          </a:stretch>
        </p:blipFill>
        <p:spPr>
          <a:xfrm>
            <a:off x="6255757" y="1943893"/>
            <a:ext cx="5662000" cy="3420000"/>
          </a:xfrm>
          <a:prstGeom prst="rect">
            <a:avLst/>
          </a:prstGeom>
        </p:spPr>
      </p:pic>
    </p:spTree>
    <p:extLst>
      <p:ext uri="{BB962C8B-B14F-4D97-AF65-F5344CB8AC3E}">
        <p14:creationId xmlns:p14="http://schemas.microsoft.com/office/powerpoint/2010/main" val="640344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Ani Prospectivi în Industrie</a:t>
            </a:r>
            <a:endParaRPr lang="ro-RO" altLang="en-US" sz="28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576774" y="682388"/>
            <a:ext cx="10820096" cy="762099"/>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Aproape 6 din 10 respondenți (59%) planifică să rămână în industrie 5 ani sau mai mult. </a:t>
            </a:r>
          </a:p>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Respondenții situați la începutul carierei (Starter Level, 68%)și cei de la nivelul Leadership / Director (76%) sunt cei mai orientați în a vedea industria ca o carieră pe termen lung (5+ ani).</a:t>
            </a:r>
            <a:endParaRPr lang="en-US" sz="1600" dirty="0">
              <a:solidFill>
                <a:schemeClr val="tx1"/>
              </a:solidFill>
              <a:latin typeface="Open Sans" panose="020B0606030504020204"/>
            </a:endParaRPr>
          </a:p>
        </p:txBody>
      </p:sp>
      <p:pic>
        <p:nvPicPr>
          <p:cNvPr id="2" name="Picture 1">
            <a:extLst>
              <a:ext uri="{FF2B5EF4-FFF2-40B4-BE49-F238E27FC236}">
                <a16:creationId xmlns:a16="http://schemas.microsoft.com/office/drawing/2014/main" id="{C369534B-6663-84D6-008F-54DAF33A00CD}"/>
              </a:ext>
            </a:extLst>
          </p:cNvPr>
          <p:cNvPicPr>
            <a:picLocks noChangeAspect="1"/>
          </p:cNvPicPr>
          <p:nvPr/>
        </p:nvPicPr>
        <p:blipFill>
          <a:blip r:embed="rId3"/>
          <a:stretch>
            <a:fillRect/>
          </a:stretch>
        </p:blipFill>
        <p:spPr>
          <a:xfrm>
            <a:off x="576774" y="1586926"/>
            <a:ext cx="8598694" cy="4721666"/>
          </a:xfrm>
          <a:prstGeom prst="rect">
            <a:avLst/>
          </a:prstGeom>
        </p:spPr>
      </p:pic>
    </p:spTree>
    <p:extLst>
      <p:ext uri="{BB962C8B-B14F-4D97-AF65-F5344CB8AC3E}">
        <p14:creationId xmlns:p14="http://schemas.microsoft.com/office/powerpoint/2010/main" val="338231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6135785" y="3178963"/>
            <a:ext cx="5605532" cy="64633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3600" b="1" i="0" u="none" strike="noStrike" kern="1200" cap="small" spc="0" normalizeH="0" baseline="0" dirty="0">
                <a:ln>
                  <a:noFill/>
                </a:ln>
                <a:effectLst/>
                <a:uLnTx/>
                <a:uFillTx/>
                <a:latin typeface="Open Sans" panose="020B0606030504020204" pitchFamily="34" charset="0"/>
                <a:ea typeface="Open Sans" panose="020B0606030504020204" pitchFamily="34" charset="0"/>
                <a:cs typeface="Open Sans" panose="020B0606030504020204" pitchFamily="34" charset="0"/>
              </a:rPr>
              <a:t>Metodologie și Design</a:t>
            </a:r>
          </a:p>
        </p:txBody>
      </p:sp>
      <p:sp>
        <p:nvSpPr>
          <p:cNvPr id="6" name="TextBox 7">
            <a:extLst>
              <a:ext uri="{FF2B5EF4-FFF2-40B4-BE49-F238E27FC236}">
                <a16:creationId xmlns:a16="http://schemas.microsoft.com/office/drawing/2014/main" id="{0F171330-15B1-4D59-8442-0C562C8D8CB8}"/>
              </a:ext>
            </a:extLst>
          </p:cNvPr>
          <p:cNvSpPr txBox="1">
            <a:spLocks noChangeArrowheads="1"/>
          </p:cNvSpPr>
          <p:nvPr/>
        </p:nvSpPr>
        <p:spPr bwMode="auto">
          <a:xfrm>
            <a:off x="10596079" y="6592389"/>
            <a:ext cx="1595921" cy="26561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067"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D&amp;D Research 202</a:t>
            </a:r>
            <a:r>
              <a:rPr lang="en-US" sz="1067" dirty="0">
                <a:solidFill>
                  <a:prstClr val="white"/>
                </a:solidFill>
                <a:latin typeface="Open Sans" panose="020B0606030504020204" pitchFamily="34" charset="0"/>
                <a:ea typeface="Open Sans" panose="020B0606030504020204" pitchFamily="34" charset="0"/>
                <a:cs typeface="Open Sans" panose="020B0606030504020204" pitchFamily="34" charset="0"/>
              </a:rPr>
              <a:t>4</a:t>
            </a:r>
            <a:endParaRPr kumimoji="0" lang="ro-RO" sz="1067"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340A047A-9FC5-463E-B8BE-D3410A0CE6AC}"/>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ro-RO"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E32EC2CE-E47F-459C-88F4-A7BB1F9BA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17" y="0"/>
            <a:ext cx="11235600" cy="384071"/>
          </a:xfrm>
          <a:prstGeom prst="rect">
            <a:avLst/>
          </a:prstGeom>
        </p:spPr>
      </p:pic>
      <p:pic>
        <p:nvPicPr>
          <p:cNvPr id="5" name="Picture 4" descr="Blueprint of a residential house">
            <a:extLst>
              <a:ext uri="{FF2B5EF4-FFF2-40B4-BE49-F238E27FC236}">
                <a16:creationId xmlns:a16="http://schemas.microsoft.com/office/drawing/2014/main" id="{2A5B3894-5ACC-D33F-E4F6-081086433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39" y="1836044"/>
            <a:ext cx="4759200" cy="3185911"/>
          </a:xfrm>
          <a:prstGeom prst="rect">
            <a:avLst/>
          </a:prstGeom>
        </p:spPr>
      </p:pic>
    </p:spTree>
    <p:extLst>
      <p:ext uri="{BB962C8B-B14F-4D97-AF65-F5344CB8AC3E}">
        <p14:creationId xmlns:p14="http://schemas.microsoft.com/office/powerpoint/2010/main" val="2760663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Nivelul de Siguranță a Jobului</a:t>
            </a:r>
            <a:endParaRPr lang="ro-RO" altLang="en-US" sz="28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576774" y="682388"/>
            <a:ext cx="5436898" cy="1174623"/>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În medie 90% din respondenți se simt siguri sau foarte siguri în ce privește jobul lor. Nu există diferențe majore comparând nivelul de experiență: regăsim un minim de 87% la niveluri starter și junior.</a:t>
            </a:r>
            <a:endParaRPr lang="en-US" sz="1600" dirty="0">
              <a:solidFill>
                <a:schemeClr val="tx1"/>
              </a:solidFill>
              <a:latin typeface="Open Sans" panose="020B0606030504020204"/>
            </a:endParaRPr>
          </a:p>
        </p:txBody>
      </p:sp>
      <p:pic>
        <p:nvPicPr>
          <p:cNvPr id="3" name="Picture 2">
            <a:extLst>
              <a:ext uri="{FF2B5EF4-FFF2-40B4-BE49-F238E27FC236}">
                <a16:creationId xmlns:a16="http://schemas.microsoft.com/office/drawing/2014/main" id="{E90D138D-A393-5B26-611A-AE96FC2082EE}"/>
              </a:ext>
            </a:extLst>
          </p:cNvPr>
          <p:cNvPicPr>
            <a:picLocks noChangeAspect="1"/>
          </p:cNvPicPr>
          <p:nvPr/>
        </p:nvPicPr>
        <p:blipFill>
          <a:blip r:embed="rId3"/>
          <a:stretch>
            <a:fillRect/>
          </a:stretch>
        </p:blipFill>
        <p:spPr>
          <a:xfrm>
            <a:off x="319514" y="1877382"/>
            <a:ext cx="5694158" cy="4157832"/>
          </a:xfrm>
          <a:prstGeom prst="rect">
            <a:avLst/>
          </a:prstGeom>
        </p:spPr>
      </p:pic>
      <p:pic>
        <p:nvPicPr>
          <p:cNvPr id="4" name="Picture 3">
            <a:extLst>
              <a:ext uri="{FF2B5EF4-FFF2-40B4-BE49-F238E27FC236}">
                <a16:creationId xmlns:a16="http://schemas.microsoft.com/office/drawing/2014/main" id="{0DE1599C-3E95-4EF5-4523-B40357EFB47E}"/>
              </a:ext>
            </a:extLst>
          </p:cNvPr>
          <p:cNvPicPr>
            <a:picLocks noChangeAspect="1"/>
          </p:cNvPicPr>
          <p:nvPr/>
        </p:nvPicPr>
        <p:blipFill>
          <a:blip r:embed="rId4"/>
          <a:stretch>
            <a:fillRect/>
          </a:stretch>
        </p:blipFill>
        <p:spPr>
          <a:xfrm>
            <a:off x="6255757" y="1877382"/>
            <a:ext cx="5694158" cy="4157832"/>
          </a:xfrm>
          <a:prstGeom prst="rect">
            <a:avLst/>
          </a:prstGeom>
        </p:spPr>
      </p:pic>
      <p:sp>
        <p:nvSpPr>
          <p:cNvPr id="5" name="Rectangle 4">
            <a:extLst>
              <a:ext uri="{FF2B5EF4-FFF2-40B4-BE49-F238E27FC236}">
                <a16:creationId xmlns:a16="http://schemas.microsoft.com/office/drawing/2014/main" id="{5A1FC4FC-C730-2258-BD83-51524C64CF75}"/>
              </a:ext>
            </a:extLst>
          </p:cNvPr>
          <p:cNvSpPr/>
          <p:nvPr/>
        </p:nvSpPr>
        <p:spPr>
          <a:xfrm>
            <a:off x="6384387" y="682387"/>
            <a:ext cx="5436898" cy="1174623"/>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Nici în ce privește tipul de agenție nu se observă diferențe spectaculoase: un minim de 75% la Experiential / Events și un maxim de 95% la Media.</a:t>
            </a:r>
            <a:endParaRPr lang="en-US" sz="1600" dirty="0">
              <a:solidFill>
                <a:schemeClr val="tx1"/>
              </a:solidFill>
              <a:latin typeface="Open Sans" panose="020B0606030504020204"/>
            </a:endParaRPr>
          </a:p>
        </p:txBody>
      </p:sp>
    </p:spTree>
    <p:extLst>
      <p:ext uri="{BB962C8B-B14F-4D97-AF65-F5344CB8AC3E}">
        <p14:creationId xmlns:p14="http://schemas.microsoft.com/office/powerpoint/2010/main" val="2426143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Optimismul asupra Viitorului</a:t>
            </a:r>
            <a:endParaRPr lang="ro-RO" altLang="en-US" sz="28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396001" y="682387"/>
            <a:ext cx="5436898" cy="1174623"/>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La nivel global, nivelul de optimism este foarte ridicat, atât cu privire la viitorul industriei (74% optimiști și foarte optimiști), cât și al propriei agenții (89%).</a:t>
            </a:r>
          </a:p>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Doar 4% (industrie), respectiv 2% sunt deloc optimiști.</a:t>
            </a:r>
            <a:endParaRPr lang="en-US" sz="1600" dirty="0">
              <a:solidFill>
                <a:schemeClr val="tx1"/>
              </a:solidFill>
              <a:latin typeface="Open Sans" panose="020B0606030504020204"/>
            </a:endParaRPr>
          </a:p>
        </p:txBody>
      </p:sp>
      <p:sp>
        <p:nvSpPr>
          <p:cNvPr id="5" name="Rectangle 4">
            <a:extLst>
              <a:ext uri="{FF2B5EF4-FFF2-40B4-BE49-F238E27FC236}">
                <a16:creationId xmlns:a16="http://schemas.microsoft.com/office/drawing/2014/main" id="{5A1FC4FC-C730-2258-BD83-51524C64CF75}"/>
              </a:ext>
            </a:extLst>
          </p:cNvPr>
          <p:cNvSpPr/>
          <p:nvPr/>
        </p:nvSpPr>
        <p:spPr>
          <a:xfrm>
            <a:off x="6255757" y="682387"/>
            <a:ext cx="5436898" cy="1174623"/>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Majoritatea tipurilor de agenții sunt mai optimiste cu privire la propria agenție. Cei mai optimiști sunt respondenții din Media (88% - industrie, 95% - propria agenție).</a:t>
            </a:r>
            <a:endParaRPr lang="en-US" sz="1600" dirty="0">
              <a:solidFill>
                <a:schemeClr val="tx1"/>
              </a:solidFill>
              <a:latin typeface="Open Sans" panose="020B0606030504020204"/>
            </a:endParaRPr>
          </a:p>
        </p:txBody>
      </p:sp>
      <p:pic>
        <p:nvPicPr>
          <p:cNvPr id="8" name="Picture 7">
            <a:extLst>
              <a:ext uri="{FF2B5EF4-FFF2-40B4-BE49-F238E27FC236}">
                <a16:creationId xmlns:a16="http://schemas.microsoft.com/office/drawing/2014/main" id="{73343F16-2290-FD8C-0AFB-F2131466382B}"/>
              </a:ext>
            </a:extLst>
          </p:cNvPr>
          <p:cNvPicPr>
            <a:picLocks noChangeAspect="1"/>
          </p:cNvPicPr>
          <p:nvPr/>
        </p:nvPicPr>
        <p:blipFill>
          <a:blip r:embed="rId3"/>
          <a:stretch>
            <a:fillRect/>
          </a:stretch>
        </p:blipFill>
        <p:spPr>
          <a:xfrm>
            <a:off x="6297207" y="2686413"/>
            <a:ext cx="5611257" cy="3420000"/>
          </a:xfrm>
          <a:prstGeom prst="rect">
            <a:avLst/>
          </a:prstGeom>
        </p:spPr>
      </p:pic>
      <p:pic>
        <p:nvPicPr>
          <p:cNvPr id="10" name="Picture 9">
            <a:extLst>
              <a:ext uri="{FF2B5EF4-FFF2-40B4-BE49-F238E27FC236}">
                <a16:creationId xmlns:a16="http://schemas.microsoft.com/office/drawing/2014/main" id="{56EDA666-04C6-2E46-5B73-53385369E5A4}"/>
              </a:ext>
            </a:extLst>
          </p:cNvPr>
          <p:cNvPicPr>
            <a:picLocks noChangeAspect="1"/>
          </p:cNvPicPr>
          <p:nvPr/>
        </p:nvPicPr>
        <p:blipFill>
          <a:blip r:embed="rId4"/>
          <a:stretch>
            <a:fillRect/>
          </a:stretch>
        </p:blipFill>
        <p:spPr>
          <a:xfrm>
            <a:off x="396001" y="2686413"/>
            <a:ext cx="5699999" cy="3420000"/>
          </a:xfrm>
          <a:prstGeom prst="rect">
            <a:avLst/>
          </a:prstGeom>
        </p:spPr>
      </p:pic>
    </p:spTree>
    <p:extLst>
      <p:ext uri="{BB962C8B-B14F-4D97-AF65-F5344CB8AC3E}">
        <p14:creationId xmlns:p14="http://schemas.microsoft.com/office/powerpoint/2010/main" val="1404537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Optimismul asupra Viitorului vs. Vârstă și Nivel de Experiență </a:t>
            </a:r>
            <a:endParaRPr lang="ro-RO" altLang="en-US" sz="28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396001" y="682387"/>
            <a:ext cx="5436898" cy="1174623"/>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În ceea ce privește comparația între vârste, respondenții între 18-24 și cei 45-54 ani sunt cei mai optimiști.</a:t>
            </a:r>
            <a:endParaRPr lang="en-US" sz="1600" dirty="0">
              <a:solidFill>
                <a:schemeClr val="tx1"/>
              </a:solidFill>
              <a:latin typeface="Open Sans" panose="020B0606030504020204"/>
            </a:endParaRPr>
          </a:p>
        </p:txBody>
      </p:sp>
      <p:sp>
        <p:nvSpPr>
          <p:cNvPr id="5" name="Rectangle 4">
            <a:extLst>
              <a:ext uri="{FF2B5EF4-FFF2-40B4-BE49-F238E27FC236}">
                <a16:creationId xmlns:a16="http://schemas.microsoft.com/office/drawing/2014/main" id="{5A1FC4FC-C730-2258-BD83-51524C64CF75}"/>
              </a:ext>
            </a:extLst>
          </p:cNvPr>
          <p:cNvSpPr/>
          <p:nvPr/>
        </p:nvSpPr>
        <p:spPr>
          <a:xfrm>
            <a:off x="6255757" y="682387"/>
            <a:ext cx="5436898" cy="1174623"/>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În ceea ce privește comparația între nivelul de experiență, respondenții situați la nivelul de Leadership / Director sunt cei mai optimiști.</a:t>
            </a:r>
            <a:endParaRPr lang="en-US" sz="1600" dirty="0">
              <a:solidFill>
                <a:schemeClr val="tx1"/>
              </a:solidFill>
              <a:latin typeface="Open Sans" panose="020B0606030504020204"/>
            </a:endParaRPr>
          </a:p>
        </p:txBody>
      </p:sp>
      <p:pic>
        <p:nvPicPr>
          <p:cNvPr id="2" name="Picture 1">
            <a:extLst>
              <a:ext uri="{FF2B5EF4-FFF2-40B4-BE49-F238E27FC236}">
                <a16:creationId xmlns:a16="http://schemas.microsoft.com/office/drawing/2014/main" id="{2D18DCF3-F51E-9F8C-D78D-48B94D1F58C4}"/>
              </a:ext>
            </a:extLst>
          </p:cNvPr>
          <p:cNvPicPr>
            <a:picLocks noChangeAspect="1"/>
          </p:cNvPicPr>
          <p:nvPr/>
        </p:nvPicPr>
        <p:blipFill>
          <a:blip r:embed="rId3"/>
          <a:stretch>
            <a:fillRect/>
          </a:stretch>
        </p:blipFill>
        <p:spPr>
          <a:xfrm>
            <a:off x="396001" y="2309587"/>
            <a:ext cx="5600078" cy="3420000"/>
          </a:xfrm>
          <a:prstGeom prst="rect">
            <a:avLst/>
          </a:prstGeom>
        </p:spPr>
      </p:pic>
      <p:pic>
        <p:nvPicPr>
          <p:cNvPr id="3" name="Picture 2">
            <a:extLst>
              <a:ext uri="{FF2B5EF4-FFF2-40B4-BE49-F238E27FC236}">
                <a16:creationId xmlns:a16="http://schemas.microsoft.com/office/drawing/2014/main" id="{DD43F4E9-FA07-5637-0299-909948CEEA85}"/>
              </a:ext>
            </a:extLst>
          </p:cNvPr>
          <p:cNvPicPr>
            <a:picLocks noChangeAspect="1"/>
          </p:cNvPicPr>
          <p:nvPr/>
        </p:nvPicPr>
        <p:blipFill>
          <a:blip r:embed="rId4"/>
          <a:stretch>
            <a:fillRect/>
          </a:stretch>
        </p:blipFill>
        <p:spPr>
          <a:xfrm>
            <a:off x="6255757" y="2309587"/>
            <a:ext cx="5600078" cy="3420000"/>
          </a:xfrm>
          <a:prstGeom prst="rect">
            <a:avLst/>
          </a:prstGeom>
        </p:spPr>
      </p:pic>
    </p:spTree>
    <p:extLst>
      <p:ext uri="{BB962C8B-B14F-4D97-AF65-F5344CB8AC3E}">
        <p14:creationId xmlns:p14="http://schemas.microsoft.com/office/powerpoint/2010/main" val="1365174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Predicții despre 2024</a:t>
            </a:r>
            <a:endParaRPr lang="ro-RO" altLang="en-US" sz="28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336969" y="723849"/>
            <a:ext cx="5436898" cy="1174623"/>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În medie 76% din respondenții cred că agenția lor va avea rezultate mai bune în acest an față de anul trecut.</a:t>
            </a:r>
          </a:p>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Doar 5% sunt de părere că agenția lor va performa mai rău.</a:t>
            </a:r>
            <a:endParaRPr lang="en-US" sz="1600" dirty="0">
              <a:solidFill>
                <a:schemeClr val="tx1"/>
              </a:solidFill>
              <a:latin typeface="Open Sans" panose="020B0606030504020204"/>
            </a:endParaRPr>
          </a:p>
        </p:txBody>
      </p:sp>
      <p:sp>
        <p:nvSpPr>
          <p:cNvPr id="5" name="Rectangle 4">
            <a:extLst>
              <a:ext uri="{FF2B5EF4-FFF2-40B4-BE49-F238E27FC236}">
                <a16:creationId xmlns:a16="http://schemas.microsoft.com/office/drawing/2014/main" id="{5A1FC4FC-C730-2258-BD83-51524C64CF75}"/>
              </a:ext>
            </a:extLst>
          </p:cNvPr>
          <p:cNvSpPr/>
          <p:nvPr/>
        </p:nvSpPr>
        <p:spPr>
          <a:xfrm>
            <a:off x="6255757" y="636991"/>
            <a:ext cx="5436898" cy="1174623"/>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Respondenții din Digital sunt cei mai optimiști (84%), iar cei mai puțin optimiști sunt cei din </a:t>
            </a:r>
            <a:r>
              <a:rPr lang="en-US" sz="1800" b="0" i="0" u="none" strike="noStrike" dirty="0">
                <a:solidFill>
                  <a:srgbClr val="000000"/>
                </a:solidFill>
                <a:effectLst/>
                <a:latin typeface="Calibri" panose="020F0502020204030204" pitchFamily="34" charset="0"/>
              </a:rPr>
              <a:t>Experiential/Events</a:t>
            </a:r>
            <a:r>
              <a:rPr lang="en-US" sz="1600" dirty="0"/>
              <a:t> </a:t>
            </a:r>
            <a:r>
              <a:rPr lang="ro-RO" sz="1600" dirty="0">
                <a:solidFill>
                  <a:schemeClr val="tx1"/>
                </a:solidFill>
                <a:latin typeface="Open Sans" panose="020B0606030504020204"/>
              </a:rPr>
              <a:t>(50%).</a:t>
            </a:r>
            <a:endParaRPr lang="en-US" sz="1600" dirty="0">
              <a:solidFill>
                <a:schemeClr val="tx1"/>
              </a:solidFill>
              <a:latin typeface="Open Sans" panose="020B0606030504020204"/>
            </a:endParaRPr>
          </a:p>
        </p:txBody>
      </p:sp>
      <p:pic>
        <p:nvPicPr>
          <p:cNvPr id="7" name="Picture 6">
            <a:extLst>
              <a:ext uri="{FF2B5EF4-FFF2-40B4-BE49-F238E27FC236}">
                <a16:creationId xmlns:a16="http://schemas.microsoft.com/office/drawing/2014/main" id="{4E3DD014-E81D-FDD4-F7C8-1E73E82F0B18}"/>
              </a:ext>
            </a:extLst>
          </p:cNvPr>
          <p:cNvPicPr>
            <a:picLocks noChangeAspect="1"/>
          </p:cNvPicPr>
          <p:nvPr/>
        </p:nvPicPr>
        <p:blipFill>
          <a:blip r:embed="rId3"/>
          <a:stretch>
            <a:fillRect/>
          </a:stretch>
        </p:blipFill>
        <p:spPr>
          <a:xfrm>
            <a:off x="396001" y="2287604"/>
            <a:ext cx="5646072" cy="3420000"/>
          </a:xfrm>
          <a:prstGeom prst="rect">
            <a:avLst/>
          </a:prstGeom>
        </p:spPr>
      </p:pic>
      <p:pic>
        <p:nvPicPr>
          <p:cNvPr id="8" name="Picture 7">
            <a:extLst>
              <a:ext uri="{FF2B5EF4-FFF2-40B4-BE49-F238E27FC236}">
                <a16:creationId xmlns:a16="http://schemas.microsoft.com/office/drawing/2014/main" id="{9CFAE8C4-940B-0750-AE4C-1254F9C02CB8}"/>
              </a:ext>
            </a:extLst>
          </p:cNvPr>
          <p:cNvPicPr>
            <a:picLocks noChangeAspect="1"/>
          </p:cNvPicPr>
          <p:nvPr/>
        </p:nvPicPr>
        <p:blipFill>
          <a:blip r:embed="rId4"/>
          <a:stretch>
            <a:fillRect/>
          </a:stretch>
        </p:blipFill>
        <p:spPr>
          <a:xfrm>
            <a:off x="6255757" y="1857010"/>
            <a:ext cx="5715199" cy="3420000"/>
          </a:xfrm>
          <a:prstGeom prst="rect">
            <a:avLst/>
          </a:prstGeom>
        </p:spPr>
      </p:pic>
    </p:spTree>
    <p:extLst>
      <p:ext uri="{BB962C8B-B14F-4D97-AF65-F5344CB8AC3E}">
        <p14:creationId xmlns:p14="http://schemas.microsoft.com/office/powerpoint/2010/main" val="2741888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Opinii despre Propria Agenție</a:t>
            </a:r>
            <a:endParaRPr lang="ro-RO" altLang="en-US" sz="28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336968" y="723850"/>
            <a:ext cx="8939554" cy="1008742"/>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Majoritatea respondenților au dat scoruri pozitive în ceea ce privește opiniile despre propria agenție. În special aspectele sociale (apreciere față de prieteni, autenticitate, apreciere din partea agenției, plăcerea muncii) scorează cel mai sus. Procentul cel mai scăzut îl regăsim la îndeplinirea nevoilor de formare și dezvoltare.</a:t>
            </a:r>
            <a:endParaRPr lang="en-US" sz="1600" dirty="0">
              <a:solidFill>
                <a:schemeClr val="tx1"/>
              </a:solidFill>
              <a:latin typeface="Open Sans" panose="020B0606030504020204"/>
            </a:endParaRPr>
          </a:p>
        </p:txBody>
      </p:sp>
      <p:pic>
        <p:nvPicPr>
          <p:cNvPr id="10" name="Picture 9">
            <a:extLst>
              <a:ext uri="{FF2B5EF4-FFF2-40B4-BE49-F238E27FC236}">
                <a16:creationId xmlns:a16="http://schemas.microsoft.com/office/drawing/2014/main" id="{E16E28B6-871B-2CEB-7861-1210895880C2}"/>
              </a:ext>
            </a:extLst>
          </p:cNvPr>
          <p:cNvPicPr>
            <a:picLocks noChangeAspect="1"/>
          </p:cNvPicPr>
          <p:nvPr/>
        </p:nvPicPr>
        <p:blipFill>
          <a:blip r:embed="rId3"/>
          <a:stretch>
            <a:fillRect/>
          </a:stretch>
        </p:blipFill>
        <p:spPr>
          <a:xfrm>
            <a:off x="336968" y="1732592"/>
            <a:ext cx="7654093" cy="4299522"/>
          </a:xfrm>
          <a:prstGeom prst="rect">
            <a:avLst/>
          </a:prstGeom>
        </p:spPr>
      </p:pic>
    </p:spTree>
    <p:extLst>
      <p:ext uri="{BB962C8B-B14F-4D97-AF65-F5344CB8AC3E}">
        <p14:creationId xmlns:p14="http://schemas.microsoft.com/office/powerpoint/2010/main" val="90249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Opinii despre Propria Agenție</a:t>
            </a:r>
            <a:endParaRPr lang="ro-RO" altLang="en-US" sz="28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336967" y="583735"/>
            <a:ext cx="11664839" cy="1364335"/>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Respondenții din Junior Management și cei din Mid Management scorează mai slab decât media pe anumite dimensiuni.</a:t>
            </a:r>
          </a:p>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Junior Management scorează mai slab pe dimensiunile </a:t>
            </a:r>
            <a:r>
              <a:rPr lang="it-IT" sz="1600" dirty="0">
                <a:solidFill>
                  <a:schemeClr val="tx1"/>
                </a:solidFill>
                <a:latin typeface="Open Sans" panose="020B0606030504020204"/>
              </a:rPr>
              <a:t>Nevoie de </a:t>
            </a:r>
            <a:r>
              <a:rPr lang="it-IT" sz="1600" b="1" dirty="0">
                <a:solidFill>
                  <a:schemeClr val="tx1"/>
                </a:solidFill>
                <a:latin typeface="Open Sans" panose="020B0606030504020204"/>
              </a:rPr>
              <a:t>formare</a:t>
            </a:r>
            <a:r>
              <a:rPr lang="it-IT" sz="1600" dirty="0">
                <a:solidFill>
                  <a:schemeClr val="tx1"/>
                </a:solidFill>
                <a:latin typeface="Open Sans" panose="020B0606030504020204"/>
              </a:rPr>
              <a:t>, </a:t>
            </a:r>
            <a:r>
              <a:rPr lang="ro-RO" sz="1600" b="1" dirty="0">
                <a:solidFill>
                  <a:schemeClr val="tx1"/>
                </a:solidFill>
                <a:latin typeface="Open Sans" panose="020B0606030504020204"/>
              </a:rPr>
              <a:t>Apreciere</a:t>
            </a:r>
            <a:r>
              <a:rPr lang="ro-RO" sz="1600" dirty="0">
                <a:solidFill>
                  <a:schemeClr val="tx1"/>
                </a:solidFill>
                <a:latin typeface="Open Sans" panose="020B0606030504020204"/>
              </a:rPr>
              <a:t> </a:t>
            </a:r>
            <a:r>
              <a:rPr lang="it-IT" sz="1600" dirty="0">
                <a:solidFill>
                  <a:schemeClr val="tx1"/>
                </a:solidFill>
                <a:latin typeface="Open Sans" panose="020B0606030504020204"/>
              </a:rPr>
              <a:t>din partea agenției, </a:t>
            </a:r>
            <a:r>
              <a:rPr lang="ro-RO" sz="1600" b="1" dirty="0">
                <a:solidFill>
                  <a:schemeClr val="tx1"/>
                </a:solidFill>
                <a:latin typeface="Open Sans" panose="020B0606030504020204"/>
              </a:rPr>
              <a:t>C</a:t>
            </a:r>
            <a:r>
              <a:rPr lang="it-IT" sz="1600" b="1" dirty="0">
                <a:solidFill>
                  <a:schemeClr val="tx1"/>
                </a:solidFill>
                <a:latin typeface="Open Sans" panose="020B0606030504020204"/>
              </a:rPr>
              <a:t>omunicarea</a:t>
            </a:r>
            <a:r>
              <a:rPr lang="it-IT" sz="1600" dirty="0">
                <a:solidFill>
                  <a:schemeClr val="tx1"/>
                </a:solidFill>
                <a:latin typeface="Open Sans" panose="020B0606030504020204"/>
              </a:rPr>
              <a:t> din partea managerilor, sentimentul că sunt </a:t>
            </a:r>
            <a:r>
              <a:rPr lang="ro-RO" sz="1600" b="1" dirty="0">
                <a:solidFill>
                  <a:schemeClr val="tx1"/>
                </a:solidFill>
                <a:latin typeface="Open Sans" panose="020B0606030504020204"/>
              </a:rPr>
              <a:t>ascultați</a:t>
            </a:r>
            <a:r>
              <a:rPr lang="ro-RO" sz="1600" dirty="0">
                <a:solidFill>
                  <a:schemeClr val="tx1"/>
                </a:solidFill>
                <a:latin typeface="Open Sans" panose="020B0606030504020204"/>
              </a:rPr>
              <a:t>.</a:t>
            </a:r>
          </a:p>
          <a:p>
            <a:pPr>
              <a:defRPr/>
            </a:pPr>
            <a:r>
              <a:rPr lang="ro-RO" sz="1600" dirty="0">
                <a:solidFill>
                  <a:schemeClr val="tx1"/>
                </a:solidFill>
                <a:latin typeface="Open Sans" panose="020B0606030504020204"/>
              </a:rPr>
              <a:t>Mid Management scorează mai slab pe dimensiunile </a:t>
            </a:r>
            <a:r>
              <a:rPr lang="it-IT" sz="1600" b="1" dirty="0">
                <a:solidFill>
                  <a:schemeClr val="tx1"/>
                </a:solidFill>
                <a:latin typeface="Open Sans" panose="020B0606030504020204"/>
              </a:rPr>
              <a:t>Autenticitate</a:t>
            </a:r>
            <a:r>
              <a:rPr lang="it-IT" sz="1600" dirty="0">
                <a:solidFill>
                  <a:schemeClr val="tx1"/>
                </a:solidFill>
                <a:latin typeface="Open Sans" panose="020B0606030504020204"/>
              </a:rPr>
              <a:t>, Plăcerea muncii, </a:t>
            </a:r>
            <a:r>
              <a:rPr lang="it-IT" sz="1600" b="1" dirty="0">
                <a:solidFill>
                  <a:schemeClr val="tx1"/>
                </a:solidFill>
                <a:latin typeface="Open Sans" panose="020B0606030504020204"/>
              </a:rPr>
              <a:t>Cultura</a:t>
            </a:r>
            <a:r>
              <a:rPr lang="it-IT" sz="1600" dirty="0">
                <a:solidFill>
                  <a:schemeClr val="tx1"/>
                </a:solidFill>
                <a:latin typeface="Open Sans" panose="020B0606030504020204"/>
              </a:rPr>
              <a:t> agenției</a:t>
            </a:r>
            <a:r>
              <a:rPr lang="ro-RO" sz="1600" dirty="0">
                <a:solidFill>
                  <a:schemeClr val="tx1"/>
                </a:solidFill>
                <a:latin typeface="Open Sans" panose="020B0606030504020204"/>
              </a:rPr>
              <a:t>.</a:t>
            </a:r>
            <a:endParaRPr lang="en-US" sz="1600" dirty="0">
              <a:solidFill>
                <a:schemeClr val="tx1"/>
              </a:solidFill>
              <a:latin typeface="Open Sans" panose="020B0606030504020204"/>
            </a:endParaRPr>
          </a:p>
          <a:p>
            <a:pPr marR="0" lvl="0" fontAlgn="auto">
              <a:lnSpc>
                <a:spcPct val="100000"/>
              </a:lnSpc>
              <a:spcBef>
                <a:spcPts val="0"/>
              </a:spcBef>
              <a:spcAft>
                <a:spcPts val="0"/>
              </a:spcAft>
              <a:buClrTx/>
              <a:buSzTx/>
              <a:tabLst/>
              <a:defRPr/>
            </a:pPr>
            <a:endParaRPr lang="en-US" sz="1600" dirty="0">
              <a:solidFill>
                <a:schemeClr val="tx1"/>
              </a:solidFill>
              <a:latin typeface="Open Sans" panose="020B0606030504020204"/>
            </a:endParaRPr>
          </a:p>
        </p:txBody>
      </p:sp>
      <p:pic>
        <p:nvPicPr>
          <p:cNvPr id="2" name="Picture 1">
            <a:extLst>
              <a:ext uri="{FF2B5EF4-FFF2-40B4-BE49-F238E27FC236}">
                <a16:creationId xmlns:a16="http://schemas.microsoft.com/office/drawing/2014/main" id="{B139047D-95ED-EE41-BB1E-0D4C7A4BD687}"/>
              </a:ext>
            </a:extLst>
          </p:cNvPr>
          <p:cNvPicPr>
            <a:picLocks noChangeAspect="1"/>
          </p:cNvPicPr>
          <p:nvPr/>
        </p:nvPicPr>
        <p:blipFill>
          <a:blip r:embed="rId3"/>
          <a:stretch>
            <a:fillRect/>
          </a:stretch>
        </p:blipFill>
        <p:spPr>
          <a:xfrm>
            <a:off x="135824" y="2338423"/>
            <a:ext cx="5912025" cy="3960000"/>
          </a:xfrm>
          <a:prstGeom prst="rect">
            <a:avLst/>
          </a:prstGeom>
        </p:spPr>
      </p:pic>
      <p:pic>
        <p:nvPicPr>
          <p:cNvPr id="3" name="Picture 2">
            <a:extLst>
              <a:ext uri="{FF2B5EF4-FFF2-40B4-BE49-F238E27FC236}">
                <a16:creationId xmlns:a16="http://schemas.microsoft.com/office/drawing/2014/main" id="{69B12E7C-7E64-FBB2-DD20-E09C211E8C83}"/>
              </a:ext>
            </a:extLst>
          </p:cNvPr>
          <p:cNvPicPr>
            <a:picLocks noChangeAspect="1"/>
          </p:cNvPicPr>
          <p:nvPr/>
        </p:nvPicPr>
        <p:blipFill>
          <a:blip r:embed="rId4"/>
          <a:stretch>
            <a:fillRect/>
          </a:stretch>
        </p:blipFill>
        <p:spPr>
          <a:xfrm>
            <a:off x="6095999" y="2338423"/>
            <a:ext cx="5905808" cy="3960000"/>
          </a:xfrm>
          <a:prstGeom prst="rect">
            <a:avLst/>
          </a:prstGeom>
        </p:spPr>
      </p:pic>
    </p:spTree>
    <p:extLst>
      <p:ext uri="{BB962C8B-B14F-4D97-AF65-F5344CB8AC3E}">
        <p14:creationId xmlns:p14="http://schemas.microsoft.com/office/powerpoint/2010/main" val="1749711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llustration of artist">
            <a:extLst>
              <a:ext uri="{FF2B5EF4-FFF2-40B4-BE49-F238E27FC236}">
                <a16:creationId xmlns:a16="http://schemas.microsoft.com/office/drawing/2014/main" id="{44D262D8-EF62-9830-5E88-2261E5B43C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667" y="1899009"/>
            <a:ext cx="4759200" cy="2868516"/>
          </a:xfrm>
          <a:prstGeom prst="rect">
            <a:avLst/>
          </a:prstGeom>
        </p:spPr>
      </p:pic>
      <p:sp>
        <p:nvSpPr>
          <p:cNvPr id="9218" name="TextBox 3"/>
          <p:cNvSpPr txBox="1">
            <a:spLocks noChangeArrowheads="1"/>
          </p:cNvSpPr>
          <p:nvPr/>
        </p:nvSpPr>
        <p:spPr bwMode="auto">
          <a:xfrm>
            <a:off x="5883993" y="2237751"/>
            <a:ext cx="6056215" cy="230832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3600" b="1" i="0" u="none" strike="noStrike" kern="1200" cap="small" spc="0" normalizeH="0" baseline="0" dirty="0">
                <a:ln>
                  <a:noFill/>
                </a:ln>
                <a:effectLst/>
                <a:uLnTx/>
                <a:uFillTx/>
                <a:latin typeface="Open Sans" panose="020B0606030504020204" pitchFamily="34" charset="0"/>
                <a:ea typeface="Open Sans" panose="020B0606030504020204" pitchFamily="34" charset="0"/>
                <a:cs typeface="Open Sans" panose="020B0606030504020204" pitchFamily="34" charset="0"/>
              </a:rPr>
              <a:t>Sistemul de lucru Hibrid</a:t>
            </a:r>
          </a:p>
          <a:p>
            <a:pPr marL="0" marR="0" lvl="0" indent="0" algn="l" defTabSz="914400" rtl="0" eaLnBrk="1" fontAlgn="auto" latinLnBrk="0" hangingPunct="1">
              <a:lnSpc>
                <a:spcPct val="100000"/>
              </a:lnSpc>
              <a:spcBef>
                <a:spcPts val="0"/>
              </a:spcBef>
              <a:spcAft>
                <a:spcPts val="0"/>
              </a:spcAft>
              <a:buClrTx/>
              <a:buSzTx/>
              <a:buFontTx/>
              <a:buNone/>
              <a:tabLst/>
              <a:defRPr/>
            </a:pPr>
            <a:r>
              <a:rPr lang="ro-RO" sz="3600" b="1" cap="small" dirty="0">
                <a:latin typeface="Open Sans" panose="020B0606030504020204" pitchFamily="34" charset="0"/>
                <a:ea typeface="Open Sans" panose="020B0606030504020204" pitchFamily="34" charset="0"/>
                <a:cs typeface="Open Sans" panose="020B0606030504020204" pitchFamily="34" charset="0"/>
              </a:rPr>
              <a:t>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3600" b="1" i="0" u="none" strike="noStrike" kern="1200" cap="small" spc="0" normalizeH="0" baseline="0" dirty="0">
                <a:ln>
                  <a:noFill/>
                </a:ln>
                <a:effectLst/>
                <a:uLnTx/>
                <a:uFillTx/>
                <a:latin typeface="Open Sans" panose="020B0606030504020204" pitchFamily="34" charset="0"/>
                <a:ea typeface="Open Sans" panose="020B0606030504020204" pitchFamily="34" charset="0"/>
                <a:cs typeface="Open Sans" panose="020B0606030504020204" pitchFamily="34" charset="0"/>
              </a:rPr>
              <a:t>Echilibrul Muncă – Viață Personală</a:t>
            </a:r>
          </a:p>
        </p:txBody>
      </p:sp>
      <p:sp>
        <p:nvSpPr>
          <p:cNvPr id="6" name="TextBox 7">
            <a:extLst>
              <a:ext uri="{FF2B5EF4-FFF2-40B4-BE49-F238E27FC236}">
                <a16:creationId xmlns:a16="http://schemas.microsoft.com/office/drawing/2014/main" id="{0F171330-15B1-4D59-8442-0C562C8D8CB8}"/>
              </a:ext>
            </a:extLst>
          </p:cNvPr>
          <p:cNvSpPr txBox="1">
            <a:spLocks noChangeArrowheads="1"/>
          </p:cNvSpPr>
          <p:nvPr/>
        </p:nvSpPr>
        <p:spPr bwMode="auto">
          <a:xfrm>
            <a:off x="10596079" y="6592389"/>
            <a:ext cx="1595921" cy="26561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067"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D&amp;D Research 202</a:t>
            </a:r>
            <a:r>
              <a:rPr lang="en-US" sz="1067" dirty="0">
                <a:solidFill>
                  <a:prstClr val="white"/>
                </a:solidFill>
                <a:latin typeface="Open Sans" panose="020B0606030504020204" pitchFamily="34" charset="0"/>
                <a:ea typeface="Open Sans" panose="020B0606030504020204" pitchFamily="34" charset="0"/>
                <a:cs typeface="Open Sans" panose="020B0606030504020204" pitchFamily="34" charset="0"/>
              </a:rPr>
              <a:t>4</a:t>
            </a:r>
            <a:endParaRPr kumimoji="0" lang="ro-RO" sz="1067"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340A047A-9FC5-463E-B8BE-D3410A0CE6AC}"/>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ro-RO"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E32EC2CE-E47F-459C-88F4-A7BB1F9BA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17" y="0"/>
            <a:ext cx="11235600" cy="384071"/>
          </a:xfrm>
          <a:prstGeom prst="rect">
            <a:avLst/>
          </a:prstGeom>
        </p:spPr>
      </p:pic>
    </p:spTree>
    <p:extLst>
      <p:ext uri="{BB962C8B-B14F-4D97-AF65-F5344CB8AC3E}">
        <p14:creationId xmlns:p14="http://schemas.microsoft.com/office/powerpoint/2010/main" val="162775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Mediul de Lucru</a:t>
            </a:r>
            <a:endParaRPr lang="ro-RO" altLang="en-US" sz="28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336967" y="667030"/>
            <a:ext cx="11664839" cy="1364335"/>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7% dintre respondenți lucrează full-time de acasă, iar 10% full-time de la birou. 68% din respondenți vin la birou minim 2 zile pe săptămână.</a:t>
            </a:r>
          </a:p>
          <a:p>
            <a:pPr marR="0" lvl="0" fontAlgn="auto">
              <a:lnSpc>
                <a:spcPct val="100000"/>
              </a:lnSpc>
              <a:spcBef>
                <a:spcPts val="0"/>
              </a:spcBef>
              <a:spcAft>
                <a:spcPts val="0"/>
              </a:spcAft>
              <a:buClrTx/>
              <a:buSzTx/>
              <a:tabLst/>
              <a:defRPr/>
            </a:pPr>
            <a:endParaRPr lang="ro-RO" sz="1600" dirty="0">
              <a:solidFill>
                <a:schemeClr val="tx1"/>
              </a:solidFill>
              <a:latin typeface="Open Sans" panose="020B0606030504020204"/>
            </a:endParaRPr>
          </a:p>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52% din respondenții din Networked Creative vin la birou minim 4 zile pe săptămână, iar niciun respondent nu lucrează full-time de acasă.</a:t>
            </a:r>
            <a:endParaRPr lang="en-US" sz="1600" dirty="0">
              <a:solidFill>
                <a:schemeClr val="tx1"/>
              </a:solidFill>
              <a:latin typeface="Open Sans" panose="020B0606030504020204"/>
            </a:endParaRPr>
          </a:p>
          <a:p>
            <a:pPr marR="0" lvl="0" fontAlgn="auto">
              <a:lnSpc>
                <a:spcPct val="100000"/>
              </a:lnSpc>
              <a:spcBef>
                <a:spcPts val="0"/>
              </a:spcBef>
              <a:spcAft>
                <a:spcPts val="0"/>
              </a:spcAft>
              <a:buClrTx/>
              <a:buSzTx/>
              <a:tabLst/>
              <a:defRPr/>
            </a:pPr>
            <a:endParaRPr lang="en-US" sz="1600" dirty="0">
              <a:solidFill>
                <a:schemeClr val="tx1"/>
              </a:solidFill>
              <a:latin typeface="Open Sans" panose="020B0606030504020204"/>
            </a:endParaRPr>
          </a:p>
        </p:txBody>
      </p:sp>
      <p:pic>
        <p:nvPicPr>
          <p:cNvPr id="4" name="Picture 3">
            <a:extLst>
              <a:ext uri="{FF2B5EF4-FFF2-40B4-BE49-F238E27FC236}">
                <a16:creationId xmlns:a16="http://schemas.microsoft.com/office/drawing/2014/main" id="{36E9F39E-48CE-BE47-C493-2BB7008285B7}"/>
              </a:ext>
            </a:extLst>
          </p:cNvPr>
          <p:cNvPicPr>
            <a:picLocks noChangeAspect="1"/>
          </p:cNvPicPr>
          <p:nvPr/>
        </p:nvPicPr>
        <p:blipFill>
          <a:blip r:embed="rId3"/>
          <a:stretch>
            <a:fillRect/>
          </a:stretch>
        </p:blipFill>
        <p:spPr>
          <a:xfrm>
            <a:off x="336967" y="2142623"/>
            <a:ext cx="6488722" cy="3873864"/>
          </a:xfrm>
          <a:prstGeom prst="rect">
            <a:avLst/>
          </a:prstGeom>
        </p:spPr>
      </p:pic>
    </p:spTree>
    <p:extLst>
      <p:ext uri="{BB962C8B-B14F-4D97-AF65-F5344CB8AC3E}">
        <p14:creationId xmlns:p14="http://schemas.microsoft.com/office/powerpoint/2010/main" val="192428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Lucrul Hibrid</a:t>
            </a: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182392" y="773049"/>
            <a:ext cx="5591475" cy="1042500"/>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72% dintre respondenți lucrează afirmă că lucrul hibrid este mult mai bun sau mai bun decât înainte de pandemie.</a:t>
            </a:r>
          </a:p>
        </p:txBody>
      </p:sp>
      <p:pic>
        <p:nvPicPr>
          <p:cNvPr id="2" name="Picture 1">
            <a:extLst>
              <a:ext uri="{FF2B5EF4-FFF2-40B4-BE49-F238E27FC236}">
                <a16:creationId xmlns:a16="http://schemas.microsoft.com/office/drawing/2014/main" id="{42BFA0DE-28BD-33A9-36CC-1A346D432716}"/>
              </a:ext>
            </a:extLst>
          </p:cNvPr>
          <p:cNvPicPr>
            <a:picLocks noChangeAspect="1"/>
          </p:cNvPicPr>
          <p:nvPr/>
        </p:nvPicPr>
        <p:blipFill>
          <a:blip r:embed="rId3"/>
          <a:stretch>
            <a:fillRect/>
          </a:stretch>
        </p:blipFill>
        <p:spPr>
          <a:xfrm>
            <a:off x="434751" y="2354658"/>
            <a:ext cx="5212174" cy="3420000"/>
          </a:xfrm>
          <a:prstGeom prst="rect">
            <a:avLst/>
          </a:prstGeom>
        </p:spPr>
      </p:pic>
      <p:sp>
        <p:nvSpPr>
          <p:cNvPr id="5" name="Rectangle 4">
            <a:extLst>
              <a:ext uri="{FF2B5EF4-FFF2-40B4-BE49-F238E27FC236}">
                <a16:creationId xmlns:a16="http://schemas.microsoft.com/office/drawing/2014/main" id="{0CA0D837-A35A-6033-0D9A-D41071CB2877}"/>
              </a:ext>
            </a:extLst>
          </p:cNvPr>
          <p:cNvSpPr/>
          <p:nvPr/>
        </p:nvSpPr>
        <p:spPr>
          <a:xfrm>
            <a:off x="6545077" y="1815549"/>
            <a:ext cx="4521563" cy="3189351"/>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Grupul de vârstă care a beneficiat cel mai mult de migrația către lucrul hibrid este 55-64 (88% consideră că este o experiență mai bună), urmat de 35-44 (76%).</a:t>
            </a:r>
          </a:p>
          <a:p>
            <a:pPr marR="0" lvl="0" fontAlgn="auto">
              <a:lnSpc>
                <a:spcPct val="100000"/>
              </a:lnSpc>
              <a:spcBef>
                <a:spcPts val="0"/>
              </a:spcBef>
              <a:spcAft>
                <a:spcPts val="0"/>
              </a:spcAft>
              <a:buClrTx/>
              <a:buSzTx/>
              <a:tabLst/>
              <a:defRPr/>
            </a:pPr>
            <a:endParaRPr lang="ro-RO" sz="1600" dirty="0">
              <a:solidFill>
                <a:schemeClr val="tx1"/>
              </a:solidFill>
              <a:latin typeface="Open Sans" panose="020B0606030504020204"/>
            </a:endParaRPr>
          </a:p>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Spre deosebire, doar 61% din grupul de vârstă 18-24 consideră că experiența este mai bună în lucrul hibrid.</a:t>
            </a:r>
          </a:p>
        </p:txBody>
      </p:sp>
    </p:spTree>
    <p:extLst>
      <p:ext uri="{BB962C8B-B14F-4D97-AF65-F5344CB8AC3E}">
        <p14:creationId xmlns:p14="http://schemas.microsoft.com/office/powerpoint/2010/main" val="3045784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Echilibrul Muncă – Viață Personală</a:t>
            </a: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182392" y="773049"/>
            <a:ext cx="5591475" cy="1042500"/>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69% dintre respondenți sunt de acord că echilibrul muncă – viață personală este mai bun de la introducerea lucrului hibrid.</a:t>
            </a:r>
          </a:p>
        </p:txBody>
      </p:sp>
      <p:sp>
        <p:nvSpPr>
          <p:cNvPr id="5" name="Rectangle 4">
            <a:extLst>
              <a:ext uri="{FF2B5EF4-FFF2-40B4-BE49-F238E27FC236}">
                <a16:creationId xmlns:a16="http://schemas.microsoft.com/office/drawing/2014/main" id="{0CA0D837-A35A-6033-0D9A-D41071CB2877}"/>
              </a:ext>
            </a:extLst>
          </p:cNvPr>
          <p:cNvSpPr/>
          <p:nvPr/>
        </p:nvSpPr>
        <p:spPr>
          <a:xfrm>
            <a:off x="6545077" y="1815549"/>
            <a:ext cx="4521563" cy="3189351"/>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Cele mai mari grade de acord le regăsim la grupele de vârstă 18-24 (77%), 55-64 (75%) și 45-54 (73%)</a:t>
            </a:r>
          </a:p>
          <a:p>
            <a:pPr marR="0" lvl="0" fontAlgn="auto">
              <a:lnSpc>
                <a:spcPct val="100000"/>
              </a:lnSpc>
              <a:spcBef>
                <a:spcPts val="0"/>
              </a:spcBef>
              <a:spcAft>
                <a:spcPts val="0"/>
              </a:spcAft>
              <a:buClrTx/>
              <a:buSzTx/>
              <a:tabLst/>
              <a:defRPr/>
            </a:pPr>
            <a:endParaRPr lang="ro-RO" sz="1600" dirty="0">
              <a:solidFill>
                <a:schemeClr val="tx1"/>
              </a:solidFill>
              <a:latin typeface="Open Sans" panose="020B0606030504020204"/>
            </a:endParaRPr>
          </a:p>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Spre deosebire, doar 64% din grupul de vârstă 25-34 sunt de acord că echilibrul muncă – viață personală este mai bun de la introducerea lucrului hibrid</a:t>
            </a:r>
          </a:p>
        </p:txBody>
      </p:sp>
      <p:pic>
        <p:nvPicPr>
          <p:cNvPr id="3" name="Picture 2">
            <a:extLst>
              <a:ext uri="{FF2B5EF4-FFF2-40B4-BE49-F238E27FC236}">
                <a16:creationId xmlns:a16="http://schemas.microsoft.com/office/drawing/2014/main" id="{409E376E-5CE0-C687-F629-A70D9038DD44}"/>
              </a:ext>
            </a:extLst>
          </p:cNvPr>
          <p:cNvPicPr>
            <a:picLocks noChangeAspect="1"/>
          </p:cNvPicPr>
          <p:nvPr/>
        </p:nvPicPr>
        <p:blipFill>
          <a:blip r:embed="rId3"/>
          <a:stretch>
            <a:fillRect/>
          </a:stretch>
        </p:blipFill>
        <p:spPr>
          <a:xfrm>
            <a:off x="182392" y="2169126"/>
            <a:ext cx="5212174" cy="3420000"/>
          </a:xfrm>
          <a:prstGeom prst="rect">
            <a:avLst/>
          </a:prstGeom>
        </p:spPr>
      </p:pic>
    </p:spTree>
    <p:extLst>
      <p:ext uri="{BB962C8B-B14F-4D97-AF65-F5344CB8AC3E}">
        <p14:creationId xmlns:p14="http://schemas.microsoft.com/office/powerpoint/2010/main" val="2912908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Metodologie</a:t>
            </a:r>
            <a:r>
              <a:rPr kumimoji="0" lang="ro-RO" altLang="en-US" sz="2800" b="1" i="0" u="none" strike="noStrike" kern="1200" cap="small"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ro-RO" altLang="en-US" sz="2800" b="1" cap="small" dirty="0">
                <a:solidFill>
                  <a:srgbClr val="FBDC1E"/>
                </a:solidFill>
                <a:latin typeface="Open Sans" panose="020B0606030504020204" pitchFamily="34" charset="0"/>
                <a:ea typeface="Open Sans" panose="020B0606030504020204" pitchFamily="34" charset="0"/>
                <a:cs typeface="Open Sans" panose="020B0606030504020204" pitchFamily="34" charset="0"/>
              </a:rPr>
              <a:t>Obiective</a:t>
            </a:r>
            <a:endParaRPr kumimoji="0" lang="ro-RO" altLang="en-US" sz="2800" b="1" i="0" u="none" strike="noStrike" kern="1200" cap="small" spc="0" normalizeH="0" baseline="0" noProof="0" dirty="0">
              <a:ln>
                <a:noFill/>
              </a:ln>
              <a:solidFill>
                <a:srgbClr val="FBDC1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4CC04574-5111-E876-CBE8-BDBE162C3C8E}"/>
              </a:ext>
            </a:extLst>
          </p:cNvPr>
          <p:cNvSpPr txBox="1"/>
          <p:nvPr/>
        </p:nvSpPr>
        <p:spPr>
          <a:xfrm>
            <a:off x="238205" y="680396"/>
            <a:ext cx="11848780" cy="5663089"/>
          </a:xfrm>
          <a:prstGeom prst="rect">
            <a:avLst/>
          </a:prstGeom>
          <a:noFill/>
        </p:spPr>
        <p:txBody>
          <a:bodyPr wrap="square">
            <a:spAutoFit/>
          </a:bodyPr>
          <a:lstStyle/>
          <a:p>
            <a:pPr marR="0" lvl="0" fontAlgn="auto">
              <a:lnSpc>
                <a:spcPct val="100000"/>
              </a:lnSpc>
              <a:spcBef>
                <a:spcPts val="0"/>
              </a:spcBef>
              <a:spcAft>
                <a:spcPts val="0"/>
              </a:spcAft>
              <a:buClrTx/>
              <a:buSzTx/>
              <a:tabLst/>
              <a:defRPr/>
            </a:pPr>
            <a:r>
              <a:rPr lang="ro-RO" sz="1800" dirty="0">
                <a:solidFill>
                  <a:schemeClr val="tx1"/>
                </a:solidFill>
                <a:latin typeface="Open Sans" panose="020B0606030504020204"/>
              </a:rPr>
              <a:t>Scopul principal al proiectului a fost să măsoare structurat elemente de satisfacție, atitudinale și de emoționalitate definitorii pentru relația angajaților din comunicare cu domeniul în care profesează.</a:t>
            </a:r>
          </a:p>
          <a:p>
            <a:pPr marR="0" lvl="0" fontAlgn="auto">
              <a:lnSpc>
                <a:spcPct val="100000"/>
              </a:lnSpc>
              <a:spcBef>
                <a:spcPts val="0"/>
              </a:spcBef>
              <a:spcAft>
                <a:spcPts val="0"/>
              </a:spcAft>
              <a:buClrTx/>
              <a:buSzTx/>
              <a:tabLst/>
              <a:defRPr/>
            </a:pPr>
            <a:endParaRPr lang="ro-RO" sz="1800" dirty="0">
              <a:solidFill>
                <a:schemeClr val="tx1"/>
              </a:solidFill>
              <a:latin typeface="Open Sans" panose="020B0606030504020204"/>
            </a:endParaRPr>
          </a:p>
          <a:p>
            <a:pPr marR="0" lvl="0" fontAlgn="auto">
              <a:lnSpc>
                <a:spcPct val="100000"/>
              </a:lnSpc>
              <a:spcBef>
                <a:spcPts val="0"/>
              </a:spcBef>
              <a:spcAft>
                <a:spcPts val="0"/>
              </a:spcAft>
              <a:buClrTx/>
              <a:buSzTx/>
              <a:tabLst/>
              <a:defRPr/>
            </a:pPr>
            <a:r>
              <a:rPr lang="ro-RO" sz="1800" dirty="0">
                <a:solidFill>
                  <a:schemeClr val="tx1"/>
                </a:solidFill>
                <a:latin typeface="Open Sans" panose="020B0606030504020204"/>
              </a:rPr>
              <a:t>Am evaluat aspecte care țin de: </a:t>
            </a:r>
          </a:p>
          <a:p>
            <a:pPr marL="742950" lvl="1" indent="-285750">
              <a:buFont typeface="Arial" panose="020B0604020202020204" pitchFamily="34" charset="0"/>
              <a:buChar char="•"/>
              <a:defRPr/>
            </a:pPr>
            <a:r>
              <a:rPr lang="ro-RO" dirty="0">
                <a:solidFill>
                  <a:schemeClr val="tx1"/>
                </a:solidFill>
                <a:latin typeface="Open Sans" panose="020B0606030504020204"/>
              </a:rPr>
              <a:t>Mulțumirea cu propria carieră dar și cu industria</a:t>
            </a:r>
          </a:p>
          <a:p>
            <a:pPr marL="742950" lvl="1" indent="-285750">
              <a:buFont typeface="Arial" panose="020B0604020202020204" pitchFamily="34" charset="0"/>
              <a:buChar char="•"/>
              <a:defRPr/>
            </a:pPr>
            <a:r>
              <a:rPr lang="ro-RO" dirty="0">
                <a:latin typeface="Open Sans" panose="020B0606030504020204"/>
              </a:rPr>
              <a:t>Optimismul / mândria cu privire la cariera în acest domeniu</a:t>
            </a:r>
          </a:p>
          <a:p>
            <a:pPr marL="742950" lvl="1" indent="-285750">
              <a:buFont typeface="Arial" panose="020B0604020202020204" pitchFamily="34" charset="0"/>
              <a:buChar char="•"/>
              <a:defRPr/>
            </a:pPr>
            <a:r>
              <a:rPr lang="ro-RO" dirty="0">
                <a:latin typeface="Open Sans" panose="020B0606030504020204"/>
              </a:rPr>
              <a:t>Comportamente și atitudini arondate lucrului de acasă</a:t>
            </a:r>
          </a:p>
          <a:p>
            <a:pPr marL="742950" lvl="1" indent="-285750">
              <a:buFont typeface="Arial" panose="020B0604020202020204" pitchFamily="34" charset="0"/>
              <a:buChar char="•"/>
              <a:defRPr/>
            </a:pPr>
            <a:r>
              <a:rPr lang="ro-RO" dirty="0">
                <a:latin typeface="Open Sans" panose="020B0606030504020204"/>
              </a:rPr>
              <a:t>Elemente de echilibru între viața personală și cea profesională</a:t>
            </a:r>
          </a:p>
          <a:p>
            <a:pPr marL="742950" lvl="1" indent="-285750">
              <a:buFont typeface="Arial" panose="020B0604020202020204" pitchFamily="34" charset="0"/>
              <a:buChar char="•"/>
              <a:defRPr/>
            </a:pPr>
            <a:r>
              <a:rPr lang="ro-RO" dirty="0">
                <a:latin typeface="Open Sans" panose="020B0606030504020204"/>
              </a:rPr>
              <a:t>Opinii despre sustenabilitate</a:t>
            </a:r>
          </a:p>
          <a:p>
            <a:pPr marL="742950" lvl="1" indent="-285750">
              <a:buFont typeface="Arial" panose="020B0604020202020204" pitchFamily="34" charset="0"/>
              <a:buChar char="•"/>
              <a:defRPr/>
            </a:pPr>
            <a:r>
              <a:rPr lang="ro-RO" dirty="0">
                <a:latin typeface="Open Sans" panose="020B0606030504020204"/>
              </a:rPr>
              <a:t>Opinii despre diversitate, egalitate și incluziune</a:t>
            </a:r>
          </a:p>
          <a:p>
            <a:pPr marL="742950" lvl="1" indent="-285750">
              <a:buFont typeface="Arial" panose="020B0604020202020204" pitchFamily="34" charset="0"/>
              <a:buChar char="•"/>
              <a:defRPr/>
            </a:pPr>
            <a:r>
              <a:rPr lang="ro-RO" dirty="0">
                <a:latin typeface="Open Sans" panose="020B0606030504020204"/>
              </a:rPr>
              <a:t>Opinii despre compensațiile și beneficiile oferite de cariera în industrie</a:t>
            </a:r>
          </a:p>
          <a:p>
            <a:pPr marL="742950" lvl="1" indent="-285750">
              <a:buFont typeface="Arial" panose="020B0604020202020204" pitchFamily="34" charset="0"/>
              <a:buChar char="•"/>
              <a:defRPr/>
            </a:pPr>
            <a:r>
              <a:rPr lang="ro-RO" dirty="0">
                <a:latin typeface="Open Sans" panose="020B0606030504020204"/>
              </a:rPr>
              <a:t>Reacții despre premiile din industrie</a:t>
            </a:r>
          </a:p>
          <a:p>
            <a:pPr marL="742950" lvl="1" indent="-285750">
              <a:buFont typeface="Arial" panose="020B0604020202020204" pitchFamily="34" charset="0"/>
              <a:buChar char="•"/>
              <a:defRPr/>
            </a:pPr>
            <a:endParaRPr lang="ro-RO" dirty="0">
              <a:latin typeface="Open Sans" panose="020B0606030504020204"/>
            </a:endParaRPr>
          </a:p>
          <a:p>
            <a:pPr marL="285750" indent="-285750">
              <a:buFont typeface="Arial" panose="020B0604020202020204" pitchFamily="34" charset="0"/>
              <a:buChar char="•"/>
              <a:defRPr/>
            </a:pPr>
            <a:r>
              <a:rPr lang="ro-RO" dirty="0">
                <a:latin typeface="Open Sans" panose="020B0606030504020204"/>
              </a:rPr>
              <a:t>Au fost invitați să participe toți angajații din companiile active în industria de publicitate din România</a:t>
            </a:r>
          </a:p>
          <a:p>
            <a:pPr marL="285750" indent="-285750">
              <a:buFont typeface="Arial" panose="020B0604020202020204" pitchFamily="34" charset="0"/>
              <a:buChar char="•"/>
              <a:defRPr/>
            </a:pPr>
            <a:r>
              <a:rPr lang="ro-RO" dirty="0">
                <a:latin typeface="Open Sans" panose="020B0606030504020204"/>
              </a:rPr>
              <a:t>Invitațiile au fost gestionate de către Uniunea Agențiilor de Publicitate din România</a:t>
            </a:r>
          </a:p>
          <a:p>
            <a:pPr marL="285750" indent="-285750">
              <a:buFont typeface="Arial" panose="020B0604020202020204" pitchFamily="34" charset="0"/>
              <a:buChar char="•"/>
              <a:defRPr/>
            </a:pPr>
            <a:r>
              <a:rPr lang="ro-RO" dirty="0">
                <a:latin typeface="Open Sans" panose="020B0606030504020204"/>
              </a:rPr>
              <a:t>Studiul s-a desfășurat în perioada mai-iunie 2024.</a:t>
            </a:r>
          </a:p>
          <a:p>
            <a:pPr marL="285750" indent="-285750">
              <a:buFont typeface="Arial" panose="020B0604020202020204" pitchFamily="34" charset="0"/>
              <a:buChar char="•"/>
              <a:defRPr/>
            </a:pPr>
            <a:endParaRPr lang="ro-RO" dirty="0">
              <a:latin typeface="Open Sans" panose="020B0606030504020204"/>
            </a:endParaRPr>
          </a:p>
          <a:p>
            <a:pPr marL="285750" indent="-285750">
              <a:buFont typeface="Arial" panose="020B0604020202020204" pitchFamily="34" charset="0"/>
              <a:buChar char="•"/>
              <a:defRPr/>
            </a:pPr>
            <a:r>
              <a:rPr lang="ro-RO" sz="2800" dirty="0">
                <a:latin typeface="Open Sans" panose="020B0606030504020204"/>
              </a:rPr>
              <a:t>Au participat la studiu </a:t>
            </a:r>
            <a:r>
              <a:rPr lang="ro-RO" sz="2800" b="1" dirty="0">
                <a:latin typeface="Open Sans" panose="020B0606030504020204"/>
              </a:rPr>
              <a:t>470 de angajați, </a:t>
            </a:r>
            <a:r>
              <a:rPr lang="ro-RO" sz="2800" dirty="0">
                <a:latin typeface="Open Sans" panose="020B0606030504020204"/>
              </a:rPr>
              <a:t>din </a:t>
            </a:r>
            <a:r>
              <a:rPr lang="ro-RO" sz="2800" b="1" dirty="0">
                <a:latin typeface="Open Sans" panose="020B0606030504020204"/>
              </a:rPr>
              <a:t>58 companii </a:t>
            </a:r>
            <a:r>
              <a:rPr lang="ro-RO" sz="2800" dirty="0">
                <a:latin typeface="Open Sans" panose="020B0606030504020204"/>
              </a:rPr>
              <a:t>active în industria de comunicare.</a:t>
            </a:r>
          </a:p>
        </p:txBody>
      </p:sp>
    </p:spTree>
    <p:extLst>
      <p:ext uri="{BB962C8B-B14F-4D97-AF65-F5344CB8AC3E}">
        <p14:creationId xmlns:p14="http://schemas.microsoft.com/office/powerpoint/2010/main" val="2054546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Opinii despre Sistemul de lucru hibrid</a:t>
            </a: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313446" y="673099"/>
            <a:ext cx="11565108" cy="1282700"/>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Cel mai mare avantaj al sistemului de lucru hibrid este lipsa navetei către birou (80% acord).</a:t>
            </a:r>
          </a:p>
          <a:p>
            <a:pPr marR="0" lvl="0" fontAlgn="auto">
              <a:lnSpc>
                <a:spcPct val="100000"/>
              </a:lnSpc>
              <a:spcBef>
                <a:spcPts val="0"/>
              </a:spcBef>
              <a:spcAft>
                <a:spcPts val="0"/>
              </a:spcAft>
              <a:buClrTx/>
              <a:buSzTx/>
              <a:tabLst/>
              <a:defRPr/>
            </a:pPr>
            <a:endParaRPr lang="ro-RO" sz="1600" dirty="0">
              <a:solidFill>
                <a:schemeClr val="tx1"/>
              </a:solidFill>
              <a:latin typeface="Open Sans" panose="020B0606030504020204"/>
            </a:endParaRPr>
          </a:p>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Prezența la birou este necesară în special în perioada de onboarding (71%), în timp ce doar 29% din respondenți cred că e necesar să fii la birou pentru gestionarea echipei.  La acest ultim aspect regăsim o diferență majoră între cei de la nivelul </a:t>
            </a:r>
            <a:r>
              <a:rPr lang="ro-RO"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Leadership/Director</a:t>
            </a:r>
            <a:r>
              <a:rPr lang="ro-RO"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ro-RO" sz="1600" dirty="0">
                <a:solidFill>
                  <a:schemeClr val="tx1"/>
                </a:solidFill>
                <a:latin typeface="Open Sans" panose="020B0606030504020204"/>
              </a:rPr>
              <a:t>și restul respondenților: 74% din Directori cred că e nevoie să fii prezent la birou.</a:t>
            </a:r>
          </a:p>
        </p:txBody>
      </p:sp>
      <p:pic>
        <p:nvPicPr>
          <p:cNvPr id="7" name="Picture 6">
            <a:extLst>
              <a:ext uri="{FF2B5EF4-FFF2-40B4-BE49-F238E27FC236}">
                <a16:creationId xmlns:a16="http://schemas.microsoft.com/office/drawing/2014/main" id="{A5E9C1D3-8667-BAD0-F286-B07E1F762B49}"/>
              </a:ext>
            </a:extLst>
          </p:cNvPr>
          <p:cNvPicPr>
            <a:picLocks noChangeAspect="1"/>
          </p:cNvPicPr>
          <p:nvPr/>
        </p:nvPicPr>
        <p:blipFill>
          <a:blip r:embed="rId3"/>
          <a:stretch>
            <a:fillRect/>
          </a:stretch>
        </p:blipFill>
        <p:spPr>
          <a:xfrm>
            <a:off x="432514" y="2073127"/>
            <a:ext cx="7043452" cy="3960000"/>
          </a:xfrm>
          <a:prstGeom prst="rect">
            <a:avLst/>
          </a:prstGeom>
        </p:spPr>
      </p:pic>
    </p:spTree>
    <p:extLst>
      <p:ext uri="{BB962C8B-B14F-4D97-AF65-F5344CB8AC3E}">
        <p14:creationId xmlns:p14="http://schemas.microsoft.com/office/powerpoint/2010/main" val="1570137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it-IT"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Provocări ale lucrului la distanță</a:t>
            </a:r>
            <a:endPar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7251700" y="1790700"/>
            <a:ext cx="4724400" cy="2971800"/>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Cele mai mari </a:t>
            </a:r>
            <a:r>
              <a:rPr lang="it-IT" sz="1600" dirty="0">
                <a:solidFill>
                  <a:schemeClr val="tx1"/>
                </a:solidFill>
                <a:latin typeface="Open Sans" panose="020B0606030504020204"/>
              </a:rPr>
              <a:t>provocări ale lucrului la distanță</a:t>
            </a:r>
            <a:r>
              <a:rPr lang="ro-RO" sz="1600" dirty="0">
                <a:solidFill>
                  <a:schemeClr val="tx1"/>
                </a:solidFill>
                <a:latin typeface="Open Sans" panose="020B0606030504020204"/>
              </a:rPr>
              <a:t> sunt cele sociale: menținerea relații cu colegii și întâlnirile cu echipa.</a:t>
            </a:r>
          </a:p>
          <a:p>
            <a:pPr marR="0" lvl="0" fontAlgn="auto">
              <a:lnSpc>
                <a:spcPct val="100000"/>
              </a:lnSpc>
              <a:spcBef>
                <a:spcPts val="0"/>
              </a:spcBef>
              <a:spcAft>
                <a:spcPts val="0"/>
              </a:spcAft>
              <a:buClrTx/>
              <a:buSzTx/>
              <a:tabLst/>
              <a:defRPr/>
            </a:pPr>
            <a:endParaRPr lang="ro-RO" sz="1600" dirty="0">
              <a:solidFill>
                <a:schemeClr val="tx1"/>
              </a:solidFill>
              <a:latin typeface="Open Sans" panose="020B0606030504020204"/>
            </a:endParaRPr>
          </a:p>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Mediul de lucru nepotrivit sau menținerea celor mai bune rezultate sunt cel mai puțin menționate ca provocări.</a:t>
            </a:r>
          </a:p>
        </p:txBody>
      </p:sp>
      <p:pic>
        <p:nvPicPr>
          <p:cNvPr id="3" name="Picture 2">
            <a:extLst>
              <a:ext uri="{FF2B5EF4-FFF2-40B4-BE49-F238E27FC236}">
                <a16:creationId xmlns:a16="http://schemas.microsoft.com/office/drawing/2014/main" id="{19836F86-0CEC-10A7-515A-B23504D2FB8B}"/>
              </a:ext>
            </a:extLst>
          </p:cNvPr>
          <p:cNvPicPr>
            <a:picLocks noChangeAspect="1"/>
          </p:cNvPicPr>
          <p:nvPr/>
        </p:nvPicPr>
        <p:blipFill>
          <a:blip r:embed="rId3"/>
          <a:stretch>
            <a:fillRect/>
          </a:stretch>
        </p:blipFill>
        <p:spPr>
          <a:xfrm>
            <a:off x="364246" y="673100"/>
            <a:ext cx="6697592" cy="5003800"/>
          </a:xfrm>
          <a:prstGeom prst="rect">
            <a:avLst/>
          </a:prstGeom>
        </p:spPr>
      </p:pic>
    </p:spTree>
    <p:extLst>
      <p:ext uri="{BB962C8B-B14F-4D97-AF65-F5344CB8AC3E}">
        <p14:creationId xmlns:p14="http://schemas.microsoft.com/office/powerpoint/2010/main" val="1918608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Bunăstarea Mentală</a:t>
            </a: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505693" y="687314"/>
            <a:ext cx="11500127" cy="816044"/>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Într-o industrie competitivă și cu ritm de lucru ridicat, 27% din respondenți declară că se simt mereu stresați la muncă. În cazul respondenților din Mid Management procentul crește la 33%.</a:t>
            </a:r>
          </a:p>
        </p:txBody>
      </p:sp>
      <p:pic>
        <p:nvPicPr>
          <p:cNvPr id="2" name="Picture 1">
            <a:extLst>
              <a:ext uri="{FF2B5EF4-FFF2-40B4-BE49-F238E27FC236}">
                <a16:creationId xmlns:a16="http://schemas.microsoft.com/office/drawing/2014/main" id="{5F0916D3-1074-DF1A-EBFC-8470C0563E34}"/>
              </a:ext>
            </a:extLst>
          </p:cNvPr>
          <p:cNvPicPr>
            <a:picLocks noChangeAspect="1"/>
          </p:cNvPicPr>
          <p:nvPr/>
        </p:nvPicPr>
        <p:blipFill>
          <a:blip r:embed="rId3"/>
          <a:stretch>
            <a:fillRect/>
          </a:stretch>
        </p:blipFill>
        <p:spPr>
          <a:xfrm>
            <a:off x="505693" y="1634900"/>
            <a:ext cx="7288900" cy="4176000"/>
          </a:xfrm>
          <a:prstGeom prst="rect">
            <a:avLst/>
          </a:prstGeom>
        </p:spPr>
      </p:pic>
    </p:spTree>
    <p:extLst>
      <p:ext uri="{BB962C8B-B14F-4D97-AF65-F5344CB8AC3E}">
        <p14:creationId xmlns:p14="http://schemas.microsoft.com/office/powerpoint/2010/main" val="3068543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Diversitate, Egalitate &amp; Incluziune (DEI)</a:t>
            </a: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505694" y="687313"/>
            <a:ext cx="11447768" cy="927215"/>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56% din respondenți cred că în industrie echilibrul de gen se îmbunătățește. Acordul cu privire la acest topic crește la 77% în rândul celor de la nivelul Starter. </a:t>
            </a:r>
          </a:p>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62% din respondenți sunt de părere că UAPR trebuie sa aibă un rol de jucat în a ajuta industria să devină mai diversă și incluzivă. Acordul cu privire la acest topic scade la 52% în rândul celor de la nivelul Starter. </a:t>
            </a:r>
          </a:p>
        </p:txBody>
      </p:sp>
      <p:pic>
        <p:nvPicPr>
          <p:cNvPr id="2" name="Picture 1">
            <a:extLst>
              <a:ext uri="{FF2B5EF4-FFF2-40B4-BE49-F238E27FC236}">
                <a16:creationId xmlns:a16="http://schemas.microsoft.com/office/drawing/2014/main" id="{C9598B70-A7C6-C914-08C4-2B4132EF0AA4}"/>
              </a:ext>
            </a:extLst>
          </p:cNvPr>
          <p:cNvPicPr>
            <a:picLocks noChangeAspect="1"/>
          </p:cNvPicPr>
          <p:nvPr/>
        </p:nvPicPr>
        <p:blipFill>
          <a:blip r:embed="rId3"/>
          <a:stretch>
            <a:fillRect/>
          </a:stretch>
        </p:blipFill>
        <p:spPr>
          <a:xfrm>
            <a:off x="585841" y="1820703"/>
            <a:ext cx="8381426" cy="4349984"/>
          </a:xfrm>
          <a:prstGeom prst="rect">
            <a:avLst/>
          </a:prstGeom>
        </p:spPr>
      </p:pic>
    </p:spTree>
    <p:extLst>
      <p:ext uri="{BB962C8B-B14F-4D97-AF65-F5344CB8AC3E}">
        <p14:creationId xmlns:p14="http://schemas.microsoft.com/office/powerpoint/2010/main" val="622043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Sustenabilitate</a:t>
            </a: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505694" y="687313"/>
            <a:ext cx="11447768" cy="1038385"/>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88% din respondenți cred că industria are un rol important în schimbarea comportamentului consumatorilor. Acordul cu privire la acest topic crește la 96% în rândul celor de la nivelul Junior Management. </a:t>
            </a:r>
          </a:p>
          <a:p>
            <a:pPr>
              <a:defRPr/>
            </a:pPr>
            <a:r>
              <a:rPr lang="ro-RO" sz="1600" dirty="0">
                <a:solidFill>
                  <a:schemeClr val="tx1"/>
                </a:solidFill>
                <a:latin typeface="Open Sans" panose="020B0606030504020204"/>
              </a:rPr>
              <a:t>62% din respondenți sunt de părere că UAPR trebuie sa aibă un rol de jucat în angajamentul industriei pentru sustenabilitate. Acordul cu privire la acest topic crește la 90% în rândul celor de la nivelul Junior Management. </a:t>
            </a:r>
          </a:p>
        </p:txBody>
      </p:sp>
      <p:pic>
        <p:nvPicPr>
          <p:cNvPr id="3" name="Picture 2">
            <a:extLst>
              <a:ext uri="{FF2B5EF4-FFF2-40B4-BE49-F238E27FC236}">
                <a16:creationId xmlns:a16="http://schemas.microsoft.com/office/drawing/2014/main" id="{AABDF304-002B-721B-8F88-FC793EE4960F}"/>
              </a:ext>
            </a:extLst>
          </p:cNvPr>
          <p:cNvPicPr>
            <a:picLocks noChangeAspect="1"/>
          </p:cNvPicPr>
          <p:nvPr/>
        </p:nvPicPr>
        <p:blipFill>
          <a:blip r:embed="rId3"/>
          <a:stretch>
            <a:fillRect/>
          </a:stretch>
        </p:blipFill>
        <p:spPr>
          <a:xfrm>
            <a:off x="505693" y="1981631"/>
            <a:ext cx="8423153" cy="4373362"/>
          </a:xfrm>
          <a:prstGeom prst="rect">
            <a:avLst/>
          </a:prstGeom>
        </p:spPr>
      </p:pic>
    </p:spTree>
    <p:extLst>
      <p:ext uri="{BB962C8B-B14F-4D97-AF65-F5344CB8AC3E}">
        <p14:creationId xmlns:p14="http://schemas.microsoft.com/office/powerpoint/2010/main" val="3581992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umbrella over a piggybank">
            <a:extLst>
              <a:ext uri="{FF2B5EF4-FFF2-40B4-BE49-F238E27FC236}">
                <a16:creationId xmlns:a16="http://schemas.microsoft.com/office/drawing/2014/main" id="{8D74678E-B51B-0039-CCB6-DD18D14C88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667" y="1522852"/>
            <a:ext cx="4759200" cy="3834439"/>
          </a:xfrm>
          <a:prstGeom prst="rect">
            <a:avLst/>
          </a:prstGeom>
        </p:spPr>
      </p:pic>
      <p:sp>
        <p:nvSpPr>
          <p:cNvPr id="9218" name="TextBox 3"/>
          <p:cNvSpPr txBox="1">
            <a:spLocks noChangeArrowheads="1"/>
          </p:cNvSpPr>
          <p:nvPr/>
        </p:nvSpPr>
        <p:spPr bwMode="auto">
          <a:xfrm>
            <a:off x="6014812" y="3068748"/>
            <a:ext cx="6056215" cy="64633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3600" b="1" i="0" u="none" strike="noStrike" kern="1200" cap="small" spc="0" normalizeH="0" baseline="0" dirty="0">
                <a:ln>
                  <a:noFill/>
                </a:ln>
                <a:effectLst/>
                <a:uLnTx/>
                <a:uFillTx/>
                <a:latin typeface="Open Sans" panose="020B0606030504020204" pitchFamily="34" charset="0"/>
                <a:ea typeface="Open Sans" panose="020B0606030504020204" pitchFamily="34" charset="0"/>
                <a:cs typeface="Open Sans" panose="020B0606030504020204" pitchFamily="34" charset="0"/>
              </a:rPr>
              <a:t>Costul Traiului</a:t>
            </a:r>
          </a:p>
        </p:txBody>
      </p:sp>
      <p:sp>
        <p:nvSpPr>
          <p:cNvPr id="6" name="TextBox 7">
            <a:extLst>
              <a:ext uri="{FF2B5EF4-FFF2-40B4-BE49-F238E27FC236}">
                <a16:creationId xmlns:a16="http://schemas.microsoft.com/office/drawing/2014/main" id="{0F171330-15B1-4D59-8442-0C562C8D8CB8}"/>
              </a:ext>
            </a:extLst>
          </p:cNvPr>
          <p:cNvSpPr txBox="1">
            <a:spLocks noChangeArrowheads="1"/>
          </p:cNvSpPr>
          <p:nvPr/>
        </p:nvSpPr>
        <p:spPr bwMode="auto">
          <a:xfrm>
            <a:off x="10596079" y="6592389"/>
            <a:ext cx="1595921" cy="26561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067"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D&amp;D Research 202</a:t>
            </a:r>
            <a:r>
              <a:rPr lang="en-US" sz="1067" dirty="0">
                <a:solidFill>
                  <a:prstClr val="white"/>
                </a:solidFill>
                <a:latin typeface="Open Sans" panose="020B0606030504020204" pitchFamily="34" charset="0"/>
                <a:ea typeface="Open Sans" panose="020B0606030504020204" pitchFamily="34" charset="0"/>
                <a:cs typeface="Open Sans" panose="020B0606030504020204" pitchFamily="34" charset="0"/>
              </a:rPr>
              <a:t>4</a:t>
            </a:r>
            <a:endParaRPr kumimoji="0" lang="ro-RO" sz="1067"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340A047A-9FC5-463E-B8BE-D3410A0CE6AC}"/>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ro-RO"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E32EC2CE-E47F-459C-88F4-A7BB1F9BA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17" y="0"/>
            <a:ext cx="11235600" cy="384071"/>
          </a:xfrm>
          <a:prstGeom prst="rect">
            <a:avLst/>
          </a:prstGeom>
        </p:spPr>
      </p:pic>
    </p:spTree>
    <p:extLst>
      <p:ext uri="{BB962C8B-B14F-4D97-AF65-F5344CB8AC3E}">
        <p14:creationId xmlns:p14="http://schemas.microsoft.com/office/powerpoint/2010/main" val="3920238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Reducerea Puterii de Cumpărare din cauza Inflației</a:t>
            </a: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7119612" y="1693637"/>
            <a:ext cx="4770784" cy="3636607"/>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89% din respondenți afirmă că inflația le-a redus puterea de cumpărare în ultimele 6 luni. 57% sunt complet de acord cu această afirmație, iar alți 32% sunt de acord.</a:t>
            </a:r>
          </a:p>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 </a:t>
            </a:r>
          </a:p>
          <a:p>
            <a:pPr>
              <a:defRPr/>
            </a:pPr>
            <a:r>
              <a:rPr lang="ro-RO" sz="1600" dirty="0">
                <a:solidFill>
                  <a:schemeClr val="tx1"/>
                </a:solidFill>
                <a:latin typeface="Open Sans" panose="020B0606030504020204"/>
              </a:rPr>
              <a:t>Efectul cel mai mare este resimțit de cei de la nivelurile </a:t>
            </a:r>
            <a:r>
              <a:rPr lang="en-US" sz="1800" b="0" i="0" u="none" strike="noStrike" dirty="0">
                <a:solidFill>
                  <a:srgbClr val="000000"/>
                </a:solidFill>
                <a:effectLst/>
                <a:latin typeface="Calibri" panose="020F0502020204030204" pitchFamily="34" charset="0"/>
              </a:rPr>
              <a:t>Senior Management</a:t>
            </a:r>
            <a:r>
              <a:rPr lang="ro-RO" sz="1600" dirty="0">
                <a:solidFill>
                  <a:schemeClr val="tx1"/>
                </a:solidFill>
                <a:latin typeface="Open Sans" panose="020B0606030504020204"/>
              </a:rPr>
              <a:t> (94% acord), Mid Management (93% acord) și  Junior Management (90% acord). </a:t>
            </a:r>
          </a:p>
        </p:txBody>
      </p:sp>
      <p:pic>
        <p:nvPicPr>
          <p:cNvPr id="3" name="Picture 2">
            <a:extLst>
              <a:ext uri="{FF2B5EF4-FFF2-40B4-BE49-F238E27FC236}">
                <a16:creationId xmlns:a16="http://schemas.microsoft.com/office/drawing/2014/main" id="{0A80DFAD-5EB5-3BE7-56B2-5608F867AB35}"/>
              </a:ext>
            </a:extLst>
          </p:cNvPr>
          <p:cNvPicPr>
            <a:picLocks noChangeAspect="1"/>
          </p:cNvPicPr>
          <p:nvPr/>
        </p:nvPicPr>
        <p:blipFill>
          <a:blip r:embed="rId3"/>
          <a:stretch>
            <a:fillRect/>
          </a:stretch>
        </p:blipFill>
        <p:spPr>
          <a:xfrm>
            <a:off x="359167" y="1807323"/>
            <a:ext cx="5736833" cy="3243353"/>
          </a:xfrm>
          <a:prstGeom prst="rect">
            <a:avLst/>
          </a:prstGeom>
        </p:spPr>
      </p:pic>
    </p:spTree>
    <p:extLst>
      <p:ext uri="{BB962C8B-B14F-4D97-AF65-F5344CB8AC3E}">
        <p14:creationId xmlns:p14="http://schemas.microsoft.com/office/powerpoint/2010/main" val="2359373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Reducerea Cheltuielilor de Divertisment</a:t>
            </a: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7119612" y="1693637"/>
            <a:ext cx="4770784" cy="3636607"/>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73% din respondenți afirmă că și-au redus cheltuielile de divertisment. 33% sunt complet de acord cu această afirmație, iar alți 39% sunt de acord.</a:t>
            </a:r>
          </a:p>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 </a:t>
            </a:r>
          </a:p>
          <a:p>
            <a:pPr>
              <a:defRPr/>
            </a:pPr>
            <a:r>
              <a:rPr lang="ro-RO" sz="1600" dirty="0">
                <a:solidFill>
                  <a:schemeClr val="tx1"/>
                </a:solidFill>
                <a:latin typeface="Open Sans" panose="020B0606030504020204"/>
              </a:rPr>
              <a:t>Efectul cel mai mare este resimțit de cei de la nivelurile Mid Management (80% acord) și Senior Management (78% acord).</a:t>
            </a:r>
          </a:p>
        </p:txBody>
      </p:sp>
      <p:pic>
        <p:nvPicPr>
          <p:cNvPr id="2" name="Picture 1">
            <a:extLst>
              <a:ext uri="{FF2B5EF4-FFF2-40B4-BE49-F238E27FC236}">
                <a16:creationId xmlns:a16="http://schemas.microsoft.com/office/drawing/2014/main" id="{8F5085D3-3B6A-DCC7-4F7A-627CCB76EA64}"/>
              </a:ext>
            </a:extLst>
          </p:cNvPr>
          <p:cNvPicPr>
            <a:picLocks noChangeAspect="1"/>
          </p:cNvPicPr>
          <p:nvPr/>
        </p:nvPicPr>
        <p:blipFill>
          <a:blip r:embed="rId3"/>
          <a:stretch>
            <a:fillRect/>
          </a:stretch>
        </p:blipFill>
        <p:spPr>
          <a:xfrm>
            <a:off x="450266" y="1791000"/>
            <a:ext cx="5805491" cy="3276000"/>
          </a:xfrm>
          <a:prstGeom prst="rect">
            <a:avLst/>
          </a:prstGeom>
        </p:spPr>
      </p:pic>
    </p:spTree>
    <p:extLst>
      <p:ext uri="{BB962C8B-B14F-4D97-AF65-F5344CB8AC3E}">
        <p14:creationId xmlns:p14="http://schemas.microsoft.com/office/powerpoint/2010/main" val="4209828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Salariu vs. Cheltuieli</a:t>
            </a: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7119612" y="1693637"/>
            <a:ext cx="4770784" cy="3636607"/>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54% din respondenți afirmă că e o provocare să le ajungă salariul de la o lună la alta în acest moment. 27% sunt complet de acord cu această afirmație, iar alți 27% sunt de acord.</a:t>
            </a:r>
          </a:p>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 </a:t>
            </a:r>
          </a:p>
          <a:p>
            <a:pPr>
              <a:defRPr/>
            </a:pPr>
            <a:r>
              <a:rPr lang="ro-RO" sz="1600" dirty="0">
                <a:solidFill>
                  <a:schemeClr val="tx1"/>
                </a:solidFill>
                <a:latin typeface="Open Sans" panose="020B0606030504020204"/>
              </a:rPr>
              <a:t>Efectul cel mai mare este resimțit de cei de la nivelurile Starter (71% acord) și Junior Management (66% acord).</a:t>
            </a:r>
          </a:p>
        </p:txBody>
      </p:sp>
      <p:pic>
        <p:nvPicPr>
          <p:cNvPr id="3" name="Picture 2">
            <a:extLst>
              <a:ext uri="{FF2B5EF4-FFF2-40B4-BE49-F238E27FC236}">
                <a16:creationId xmlns:a16="http://schemas.microsoft.com/office/drawing/2014/main" id="{74E39645-BACC-EC82-8A93-A7D6AA92971B}"/>
              </a:ext>
            </a:extLst>
          </p:cNvPr>
          <p:cNvPicPr>
            <a:picLocks noChangeAspect="1"/>
          </p:cNvPicPr>
          <p:nvPr/>
        </p:nvPicPr>
        <p:blipFill>
          <a:blip r:embed="rId3"/>
          <a:stretch>
            <a:fillRect/>
          </a:stretch>
        </p:blipFill>
        <p:spPr>
          <a:xfrm>
            <a:off x="524025" y="1926491"/>
            <a:ext cx="5805491" cy="3276000"/>
          </a:xfrm>
          <a:prstGeom prst="rect">
            <a:avLst/>
          </a:prstGeom>
        </p:spPr>
      </p:pic>
    </p:spTree>
    <p:extLst>
      <p:ext uri="{BB962C8B-B14F-4D97-AF65-F5344CB8AC3E}">
        <p14:creationId xmlns:p14="http://schemas.microsoft.com/office/powerpoint/2010/main" val="2545094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Suficiența salariului</a:t>
            </a: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7119612" y="1693637"/>
            <a:ext cx="4770784" cy="3636607"/>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Doar un sfert (24%) din respondenți afirmă că salariul este suficient pentru a face majoritatea lucrurilor pe care și le doresc. Doar 4% sunt complet de acord cu această afirmație.</a:t>
            </a:r>
          </a:p>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 </a:t>
            </a:r>
          </a:p>
          <a:p>
            <a:pPr>
              <a:defRPr/>
            </a:pPr>
            <a:r>
              <a:rPr lang="ro-RO" sz="1600" dirty="0">
                <a:solidFill>
                  <a:schemeClr val="tx1"/>
                </a:solidFill>
                <a:latin typeface="Open Sans" panose="020B0606030504020204"/>
              </a:rPr>
              <a:t>Efectul cel mai mare este resimțit de cei de la nivelurile Starter (10% acord) și Mid Management 18% acord).</a:t>
            </a:r>
          </a:p>
        </p:txBody>
      </p:sp>
      <p:pic>
        <p:nvPicPr>
          <p:cNvPr id="2" name="Picture 1">
            <a:extLst>
              <a:ext uri="{FF2B5EF4-FFF2-40B4-BE49-F238E27FC236}">
                <a16:creationId xmlns:a16="http://schemas.microsoft.com/office/drawing/2014/main" id="{6AA2456E-CA10-79DC-7C51-C7BC7C1100E4}"/>
              </a:ext>
            </a:extLst>
          </p:cNvPr>
          <p:cNvPicPr>
            <a:picLocks noChangeAspect="1"/>
          </p:cNvPicPr>
          <p:nvPr/>
        </p:nvPicPr>
        <p:blipFill>
          <a:blip r:embed="rId3"/>
          <a:stretch>
            <a:fillRect/>
          </a:stretch>
        </p:blipFill>
        <p:spPr>
          <a:xfrm>
            <a:off x="450266" y="1873940"/>
            <a:ext cx="5805491" cy="3276000"/>
          </a:xfrm>
          <a:prstGeom prst="rect">
            <a:avLst/>
          </a:prstGeom>
        </p:spPr>
      </p:pic>
    </p:spTree>
    <p:extLst>
      <p:ext uri="{BB962C8B-B14F-4D97-AF65-F5344CB8AC3E}">
        <p14:creationId xmlns:p14="http://schemas.microsoft.com/office/powerpoint/2010/main" val="113132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6135785" y="3178963"/>
            <a:ext cx="5605532" cy="64633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3600" b="1" cap="small" dirty="0">
                <a:latin typeface="Open Sans" panose="020B0606030504020204" pitchFamily="34" charset="0"/>
                <a:ea typeface="Open Sans" panose="020B0606030504020204" pitchFamily="34" charset="0"/>
                <a:cs typeface="Open Sans" panose="020B0606030504020204" pitchFamily="34" charset="0"/>
              </a:rPr>
              <a:t>Rezumat. Concluzii</a:t>
            </a:r>
            <a:endParaRPr kumimoji="0" lang="ro-RO" sz="3600" b="1" i="0" u="none" strike="noStrike" kern="1200" cap="small" spc="0" normalizeH="0" baseline="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7">
            <a:extLst>
              <a:ext uri="{FF2B5EF4-FFF2-40B4-BE49-F238E27FC236}">
                <a16:creationId xmlns:a16="http://schemas.microsoft.com/office/drawing/2014/main" id="{0F171330-15B1-4D59-8442-0C562C8D8CB8}"/>
              </a:ext>
            </a:extLst>
          </p:cNvPr>
          <p:cNvSpPr txBox="1">
            <a:spLocks noChangeArrowheads="1"/>
          </p:cNvSpPr>
          <p:nvPr/>
        </p:nvSpPr>
        <p:spPr bwMode="auto">
          <a:xfrm>
            <a:off x="10596079" y="6592389"/>
            <a:ext cx="1595921" cy="26561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067"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D&amp;D Research 202</a:t>
            </a:r>
            <a:r>
              <a:rPr lang="en-US" sz="1067" dirty="0">
                <a:solidFill>
                  <a:prstClr val="white"/>
                </a:solidFill>
                <a:latin typeface="Open Sans" panose="020B0606030504020204" pitchFamily="34" charset="0"/>
                <a:ea typeface="Open Sans" panose="020B0606030504020204" pitchFamily="34" charset="0"/>
                <a:cs typeface="Open Sans" panose="020B0606030504020204" pitchFamily="34" charset="0"/>
              </a:rPr>
              <a:t>4</a:t>
            </a:r>
            <a:endParaRPr kumimoji="0" lang="ro-RO" sz="1067"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340A047A-9FC5-463E-B8BE-D3410A0CE6AC}"/>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ro-RO"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E32EC2CE-E47F-459C-88F4-A7BB1F9BA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17" y="0"/>
            <a:ext cx="11235600" cy="384071"/>
          </a:xfrm>
          <a:prstGeom prst="rect">
            <a:avLst/>
          </a:prstGeom>
        </p:spPr>
      </p:pic>
      <p:pic>
        <p:nvPicPr>
          <p:cNvPr id="3" name="Picture 2" descr="A spectrum of lights in different colors">
            <a:extLst>
              <a:ext uri="{FF2B5EF4-FFF2-40B4-BE49-F238E27FC236}">
                <a16:creationId xmlns:a16="http://schemas.microsoft.com/office/drawing/2014/main" id="{5C68B604-B30C-B807-1D2B-49BB39EA9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138" y="1845061"/>
            <a:ext cx="4759201" cy="3167877"/>
          </a:xfrm>
          <a:prstGeom prst="rect">
            <a:avLst/>
          </a:prstGeom>
        </p:spPr>
      </p:pic>
    </p:spTree>
    <p:extLst>
      <p:ext uri="{BB962C8B-B14F-4D97-AF65-F5344CB8AC3E}">
        <p14:creationId xmlns:p14="http://schemas.microsoft.com/office/powerpoint/2010/main" val="2710076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6014812" y="3068748"/>
            <a:ext cx="6056215" cy="64633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3600" b="1" i="0" u="none" strike="noStrike" kern="1200" cap="small" spc="0" normalizeH="0" baseline="0" dirty="0">
                <a:ln>
                  <a:noFill/>
                </a:ln>
                <a:effectLst/>
                <a:uLnTx/>
                <a:uFillTx/>
                <a:latin typeface="Open Sans" panose="020B0606030504020204" pitchFamily="34" charset="0"/>
                <a:ea typeface="Open Sans" panose="020B0606030504020204" pitchFamily="34" charset="0"/>
                <a:cs typeface="Open Sans" panose="020B0606030504020204" pitchFamily="34" charset="0"/>
              </a:rPr>
              <a:t>Inițiative ale UAPR </a:t>
            </a:r>
          </a:p>
        </p:txBody>
      </p:sp>
      <p:sp>
        <p:nvSpPr>
          <p:cNvPr id="6" name="TextBox 7">
            <a:extLst>
              <a:ext uri="{FF2B5EF4-FFF2-40B4-BE49-F238E27FC236}">
                <a16:creationId xmlns:a16="http://schemas.microsoft.com/office/drawing/2014/main" id="{0F171330-15B1-4D59-8442-0C562C8D8CB8}"/>
              </a:ext>
            </a:extLst>
          </p:cNvPr>
          <p:cNvSpPr txBox="1">
            <a:spLocks noChangeArrowheads="1"/>
          </p:cNvSpPr>
          <p:nvPr/>
        </p:nvSpPr>
        <p:spPr bwMode="auto">
          <a:xfrm>
            <a:off x="10596079" y="6592389"/>
            <a:ext cx="1595921" cy="26561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067"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D&amp;D Research 202</a:t>
            </a:r>
            <a:r>
              <a:rPr lang="en-US" sz="1067" dirty="0">
                <a:solidFill>
                  <a:prstClr val="white"/>
                </a:solidFill>
                <a:latin typeface="Open Sans" panose="020B0606030504020204" pitchFamily="34" charset="0"/>
                <a:ea typeface="Open Sans" panose="020B0606030504020204" pitchFamily="34" charset="0"/>
                <a:cs typeface="Open Sans" panose="020B0606030504020204" pitchFamily="34" charset="0"/>
              </a:rPr>
              <a:t>4</a:t>
            </a:r>
            <a:endParaRPr kumimoji="0" lang="ro-RO" sz="1067"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340A047A-9FC5-463E-B8BE-D3410A0CE6AC}"/>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ro-RO"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E32EC2CE-E47F-459C-88F4-A7BB1F9BA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17" y="0"/>
            <a:ext cx="11235600" cy="384071"/>
          </a:xfrm>
          <a:prstGeom prst="rect">
            <a:avLst/>
          </a:prstGeom>
        </p:spPr>
      </p:pic>
      <p:pic>
        <p:nvPicPr>
          <p:cNvPr id="4" name="Picture 3" descr="Person giving presentation">
            <a:extLst>
              <a:ext uri="{FF2B5EF4-FFF2-40B4-BE49-F238E27FC236}">
                <a16:creationId xmlns:a16="http://schemas.microsoft.com/office/drawing/2014/main" id="{05273117-26A9-1CB2-F913-1FA7FAC15F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667" y="1841703"/>
            <a:ext cx="4759200" cy="3174593"/>
          </a:xfrm>
          <a:prstGeom prst="rect">
            <a:avLst/>
          </a:prstGeom>
        </p:spPr>
      </p:pic>
    </p:spTree>
    <p:extLst>
      <p:ext uri="{BB962C8B-B14F-4D97-AF65-F5344CB8AC3E}">
        <p14:creationId xmlns:p14="http://schemas.microsoft.com/office/powerpoint/2010/main" val="3440262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Effie Awards</a:t>
            </a: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7119612" y="1693637"/>
            <a:ext cx="4770784" cy="3636607"/>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80% din respondenți consideră că Effie Awards sunt benefice pentru industrie. </a:t>
            </a:r>
          </a:p>
          <a:p>
            <a:pPr marR="0" lvl="0" fontAlgn="auto">
              <a:lnSpc>
                <a:spcPct val="100000"/>
              </a:lnSpc>
              <a:spcBef>
                <a:spcPts val="0"/>
              </a:spcBef>
              <a:spcAft>
                <a:spcPts val="0"/>
              </a:spcAft>
              <a:buClrTx/>
              <a:buSzTx/>
              <a:tabLst/>
              <a:defRPr/>
            </a:pPr>
            <a:endParaRPr lang="ro-RO" sz="1600" dirty="0">
              <a:solidFill>
                <a:schemeClr val="tx1"/>
              </a:solidFill>
              <a:latin typeface="Open Sans" panose="020B0606030504020204"/>
            </a:endParaRPr>
          </a:p>
          <a:p>
            <a:pPr>
              <a:defRPr/>
            </a:pPr>
            <a:r>
              <a:rPr lang="ro-RO" sz="1600" dirty="0">
                <a:solidFill>
                  <a:schemeClr val="tx1"/>
                </a:solidFill>
                <a:latin typeface="Open Sans" panose="020B0606030504020204"/>
              </a:rPr>
              <a:t>Respondenții de la nivelurile </a:t>
            </a:r>
            <a:r>
              <a:rPr lang="ro-RO" sz="1800" b="0" i="0" u="none" strike="noStrike" dirty="0">
                <a:solidFill>
                  <a:srgbClr val="000000"/>
                </a:solidFill>
                <a:effectLst/>
                <a:latin typeface="Calibri" panose="020F0502020204030204" pitchFamily="34" charset="0"/>
              </a:rPr>
              <a:t>Leadership / Director</a:t>
            </a:r>
            <a:r>
              <a:rPr lang="ro-RO" dirty="0">
                <a:solidFill>
                  <a:srgbClr val="000000"/>
                </a:solidFill>
                <a:latin typeface="Calibri" panose="020F0502020204030204" pitchFamily="34" charset="0"/>
              </a:rPr>
              <a:t> </a:t>
            </a:r>
            <a:r>
              <a:rPr lang="ro-RO" sz="1600" dirty="0">
                <a:solidFill>
                  <a:schemeClr val="tx1"/>
                </a:solidFill>
                <a:latin typeface="Open Sans" panose="020B0606030504020204"/>
              </a:rPr>
              <a:t>(89%) și  Junior Management (88% acord) văd cel mai mare beneficiu în acest eveniment. </a:t>
            </a:r>
          </a:p>
        </p:txBody>
      </p:sp>
      <p:pic>
        <p:nvPicPr>
          <p:cNvPr id="3" name="Picture 2">
            <a:extLst>
              <a:ext uri="{FF2B5EF4-FFF2-40B4-BE49-F238E27FC236}">
                <a16:creationId xmlns:a16="http://schemas.microsoft.com/office/drawing/2014/main" id="{ED698C46-1B8F-D9B3-461D-E7F0410DC794}"/>
              </a:ext>
            </a:extLst>
          </p:cNvPr>
          <p:cNvPicPr>
            <a:picLocks noChangeAspect="1"/>
          </p:cNvPicPr>
          <p:nvPr/>
        </p:nvPicPr>
        <p:blipFill>
          <a:blip r:embed="rId3"/>
          <a:stretch>
            <a:fillRect/>
          </a:stretch>
        </p:blipFill>
        <p:spPr>
          <a:xfrm>
            <a:off x="525020" y="1807323"/>
            <a:ext cx="5730737" cy="3243353"/>
          </a:xfrm>
          <a:prstGeom prst="rect">
            <a:avLst/>
          </a:prstGeom>
        </p:spPr>
      </p:pic>
    </p:spTree>
    <p:extLst>
      <p:ext uri="{BB962C8B-B14F-4D97-AF65-F5344CB8AC3E}">
        <p14:creationId xmlns:p14="http://schemas.microsoft.com/office/powerpoint/2010/main" val="4024304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Skills Trainings</a:t>
            </a: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7119612" y="1693637"/>
            <a:ext cx="4770784" cy="3636607"/>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80% din respondenți consideră că inițiativele de tip Skills Trainings sunt benefice pentru industrie. </a:t>
            </a:r>
          </a:p>
          <a:p>
            <a:pPr marR="0" lvl="0" fontAlgn="auto">
              <a:lnSpc>
                <a:spcPct val="100000"/>
              </a:lnSpc>
              <a:spcBef>
                <a:spcPts val="0"/>
              </a:spcBef>
              <a:spcAft>
                <a:spcPts val="0"/>
              </a:spcAft>
              <a:buClrTx/>
              <a:buSzTx/>
              <a:tabLst/>
              <a:defRPr/>
            </a:pPr>
            <a:endParaRPr lang="ro-RO" sz="1600" dirty="0">
              <a:solidFill>
                <a:schemeClr val="tx1"/>
              </a:solidFill>
              <a:latin typeface="Open Sans" panose="020B0606030504020204"/>
            </a:endParaRPr>
          </a:p>
          <a:p>
            <a:pPr>
              <a:defRPr/>
            </a:pPr>
            <a:r>
              <a:rPr lang="ro-RO" sz="1600" dirty="0">
                <a:solidFill>
                  <a:schemeClr val="tx1"/>
                </a:solidFill>
                <a:latin typeface="Open Sans" panose="020B0606030504020204"/>
              </a:rPr>
              <a:t>Respondenții de la nivelurile Junior Management (86% acord) și Starter (84%) văd cel mai mare beneficiu în acest tip de inițiativă. </a:t>
            </a:r>
          </a:p>
        </p:txBody>
      </p:sp>
      <p:pic>
        <p:nvPicPr>
          <p:cNvPr id="2" name="Picture 1">
            <a:extLst>
              <a:ext uri="{FF2B5EF4-FFF2-40B4-BE49-F238E27FC236}">
                <a16:creationId xmlns:a16="http://schemas.microsoft.com/office/drawing/2014/main" id="{3FC476F1-81F3-9F27-0126-A559E8763AA7}"/>
              </a:ext>
            </a:extLst>
          </p:cNvPr>
          <p:cNvPicPr>
            <a:picLocks noChangeAspect="1"/>
          </p:cNvPicPr>
          <p:nvPr/>
        </p:nvPicPr>
        <p:blipFill>
          <a:blip r:embed="rId3"/>
          <a:stretch>
            <a:fillRect/>
          </a:stretch>
        </p:blipFill>
        <p:spPr>
          <a:xfrm>
            <a:off x="583236" y="1873940"/>
            <a:ext cx="5805491" cy="3276000"/>
          </a:xfrm>
          <a:prstGeom prst="rect">
            <a:avLst/>
          </a:prstGeom>
        </p:spPr>
      </p:pic>
    </p:spTree>
    <p:extLst>
      <p:ext uri="{BB962C8B-B14F-4D97-AF65-F5344CB8AC3E}">
        <p14:creationId xmlns:p14="http://schemas.microsoft.com/office/powerpoint/2010/main" val="4130044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Evenimente pentru promovarea industriei în rândul studenților</a:t>
            </a: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7119612" y="1693637"/>
            <a:ext cx="4770784" cy="3636607"/>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82% din respondenți consideră că evenimentele pentru promovarea industriei în rândul studenților sunt benefice pentru industrie. </a:t>
            </a:r>
          </a:p>
          <a:p>
            <a:pPr marR="0" lvl="0" fontAlgn="auto">
              <a:lnSpc>
                <a:spcPct val="100000"/>
              </a:lnSpc>
              <a:spcBef>
                <a:spcPts val="0"/>
              </a:spcBef>
              <a:spcAft>
                <a:spcPts val="0"/>
              </a:spcAft>
              <a:buClrTx/>
              <a:buSzTx/>
              <a:tabLst/>
              <a:defRPr/>
            </a:pPr>
            <a:endParaRPr lang="ro-RO" sz="1600" dirty="0">
              <a:solidFill>
                <a:schemeClr val="tx1"/>
              </a:solidFill>
              <a:latin typeface="Open Sans" panose="020B0606030504020204"/>
            </a:endParaRPr>
          </a:p>
          <a:p>
            <a:pPr>
              <a:defRPr/>
            </a:pPr>
            <a:r>
              <a:rPr lang="ro-RO" sz="1600" dirty="0">
                <a:solidFill>
                  <a:schemeClr val="tx1"/>
                </a:solidFill>
                <a:latin typeface="Open Sans" panose="020B0606030504020204"/>
              </a:rPr>
              <a:t>Respondenții de la nivelurile Junior Management (86% acord) și Starter (84%) văd cel mai mare beneficiu în acest tip de inițiativă. </a:t>
            </a:r>
          </a:p>
        </p:txBody>
      </p:sp>
      <p:pic>
        <p:nvPicPr>
          <p:cNvPr id="2" name="Picture 1">
            <a:extLst>
              <a:ext uri="{FF2B5EF4-FFF2-40B4-BE49-F238E27FC236}">
                <a16:creationId xmlns:a16="http://schemas.microsoft.com/office/drawing/2014/main" id="{8BF48397-F89B-72D7-7354-AEF6BAA57A19}"/>
              </a:ext>
            </a:extLst>
          </p:cNvPr>
          <p:cNvPicPr>
            <a:picLocks noChangeAspect="1"/>
          </p:cNvPicPr>
          <p:nvPr/>
        </p:nvPicPr>
        <p:blipFill>
          <a:blip r:embed="rId3"/>
          <a:stretch>
            <a:fillRect/>
          </a:stretch>
        </p:blipFill>
        <p:spPr>
          <a:xfrm>
            <a:off x="750053" y="1791000"/>
            <a:ext cx="5805491" cy="3276000"/>
          </a:xfrm>
          <a:prstGeom prst="rect">
            <a:avLst/>
          </a:prstGeom>
        </p:spPr>
      </p:pic>
    </p:spTree>
    <p:extLst>
      <p:ext uri="{BB962C8B-B14F-4D97-AF65-F5344CB8AC3E}">
        <p14:creationId xmlns:p14="http://schemas.microsoft.com/office/powerpoint/2010/main" val="825862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Ghiduri de bune practici pentru organizarea Pitch-urilor</a:t>
            </a: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7119612" y="1693637"/>
            <a:ext cx="4770784" cy="3636607"/>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82% din respondenți consideră că ghidurile de bune practici pentru organizarea pitch-urilor</a:t>
            </a:r>
          </a:p>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 sunt benefice pentru industrie. </a:t>
            </a:r>
          </a:p>
          <a:p>
            <a:pPr marR="0" lvl="0" fontAlgn="auto">
              <a:lnSpc>
                <a:spcPct val="100000"/>
              </a:lnSpc>
              <a:spcBef>
                <a:spcPts val="0"/>
              </a:spcBef>
              <a:spcAft>
                <a:spcPts val="0"/>
              </a:spcAft>
              <a:buClrTx/>
              <a:buSzTx/>
              <a:tabLst/>
              <a:defRPr/>
            </a:pPr>
            <a:endParaRPr lang="ro-RO" sz="1600" dirty="0">
              <a:solidFill>
                <a:schemeClr val="tx1"/>
              </a:solidFill>
              <a:latin typeface="Open Sans" panose="020B0606030504020204"/>
            </a:endParaRPr>
          </a:p>
          <a:p>
            <a:pPr>
              <a:defRPr/>
            </a:pPr>
            <a:r>
              <a:rPr lang="ro-RO" sz="1600" dirty="0">
                <a:solidFill>
                  <a:schemeClr val="tx1"/>
                </a:solidFill>
                <a:latin typeface="Open Sans" panose="020B0606030504020204"/>
              </a:rPr>
              <a:t>Respondenții de la nivelurile Junior Management (88% acord) și Starter (87%) văd cel mai mare beneficiu în acest tip de inițiativă. </a:t>
            </a:r>
          </a:p>
        </p:txBody>
      </p:sp>
      <p:pic>
        <p:nvPicPr>
          <p:cNvPr id="3" name="Picture 2">
            <a:extLst>
              <a:ext uri="{FF2B5EF4-FFF2-40B4-BE49-F238E27FC236}">
                <a16:creationId xmlns:a16="http://schemas.microsoft.com/office/drawing/2014/main" id="{EDB477E4-DFA0-2B15-53F5-7841CA87BA18}"/>
              </a:ext>
            </a:extLst>
          </p:cNvPr>
          <p:cNvPicPr>
            <a:picLocks noChangeAspect="1"/>
          </p:cNvPicPr>
          <p:nvPr/>
        </p:nvPicPr>
        <p:blipFill>
          <a:blip r:embed="rId3"/>
          <a:stretch>
            <a:fillRect/>
          </a:stretch>
        </p:blipFill>
        <p:spPr>
          <a:xfrm>
            <a:off x="533809" y="1791000"/>
            <a:ext cx="5805491" cy="3276000"/>
          </a:xfrm>
          <a:prstGeom prst="rect">
            <a:avLst/>
          </a:prstGeom>
        </p:spPr>
      </p:pic>
    </p:spTree>
    <p:extLst>
      <p:ext uri="{BB962C8B-B14F-4D97-AF65-F5344CB8AC3E}">
        <p14:creationId xmlns:p14="http://schemas.microsoft.com/office/powerpoint/2010/main" val="2490745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Studii sindicalizate (Salary Survey, AdMarket Survey)</a:t>
            </a: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8B1AD517-3E7E-CEDF-F52A-C70F56CC80DA}"/>
              </a:ext>
            </a:extLst>
          </p:cNvPr>
          <p:cNvSpPr/>
          <p:nvPr/>
        </p:nvSpPr>
        <p:spPr>
          <a:xfrm>
            <a:off x="7119612" y="1693637"/>
            <a:ext cx="4770784" cy="3636607"/>
          </a:xfrm>
          <a:prstGeom prst="rect">
            <a:avLst/>
          </a:prstGeom>
          <a:solidFill>
            <a:schemeClr val="bg1"/>
          </a:solidFill>
          <a:ln cap="rnd">
            <a:noFill/>
          </a:ln>
          <a:effectLst>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marR="0" lvl="0" fontAlgn="auto">
              <a:lnSpc>
                <a:spcPct val="100000"/>
              </a:lnSpc>
              <a:spcBef>
                <a:spcPts val="0"/>
              </a:spcBef>
              <a:spcAft>
                <a:spcPts val="0"/>
              </a:spcAft>
              <a:buClrTx/>
              <a:buSzTx/>
              <a:tabLst/>
              <a:defRPr/>
            </a:pPr>
            <a:r>
              <a:rPr lang="ro-RO" sz="1600" dirty="0">
                <a:solidFill>
                  <a:schemeClr val="tx1"/>
                </a:solidFill>
                <a:latin typeface="Open Sans" panose="020B0606030504020204"/>
              </a:rPr>
              <a:t>81% din respondenți consideră că studiile sindicalizare sunt benefice pentru industrie. </a:t>
            </a:r>
          </a:p>
          <a:p>
            <a:pPr marR="0" lvl="0" fontAlgn="auto">
              <a:lnSpc>
                <a:spcPct val="100000"/>
              </a:lnSpc>
              <a:spcBef>
                <a:spcPts val="0"/>
              </a:spcBef>
              <a:spcAft>
                <a:spcPts val="0"/>
              </a:spcAft>
              <a:buClrTx/>
              <a:buSzTx/>
              <a:tabLst/>
              <a:defRPr/>
            </a:pPr>
            <a:endParaRPr lang="ro-RO" sz="1600" dirty="0">
              <a:solidFill>
                <a:schemeClr val="tx1"/>
              </a:solidFill>
              <a:latin typeface="Open Sans" panose="020B0606030504020204"/>
            </a:endParaRPr>
          </a:p>
          <a:p>
            <a:pPr>
              <a:defRPr/>
            </a:pPr>
            <a:r>
              <a:rPr lang="ro-RO" sz="1600" dirty="0">
                <a:solidFill>
                  <a:schemeClr val="tx1"/>
                </a:solidFill>
                <a:latin typeface="Open Sans" panose="020B0606030504020204"/>
              </a:rPr>
              <a:t>Respondenții de la nivelurile Junior Management (90% acord) și Leadership / Director (89%) văd cel mai mare beneficiu în acest tip de inițiativă. </a:t>
            </a:r>
          </a:p>
        </p:txBody>
      </p:sp>
      <p:pic>
        <p:nvPicPr>
          <p:cNvPr id="2" name="Picture 1">
            <a:extLst>
              <a:ext uri="{FF2B5EF4-FFF2-40B4-BE49-F238E27FC236}">
                <a16:creationId xmlns:a16="http://schemas.microsoft.com/office/drawing/2014/main" id="{B5F180CD-61B0-F5F3-14C1-8DE04CD57CE6}"/>
              </a:ext>
            </a:extLst>
          </p:cNvPr>
          <p:cNvPicPr>
            <a:picLocks noChangeAspect="1"/>
          </p:cNvPicPr>
          <p:nvPr/>
        </p:nvPicPr>
        <p:blipFill>
          <a:blip r:embed="rId3"/>
          <a:stretch>
            <a:fillRect/>
          </a:stretch>
        </p:blipFill>
        <p:spPr>
          <a:xfrm>
            <a:off x="601771" y="1791000"/>
            <a:ext cx="5805491" cy="3276000"/>
          </a:xfrm>
          <a:prstGeom prst="rect">
            <a:avLst/>
          </a:prstGeom>
        </p:spPr>
      </p:pic>
    </p:spTree>
    <p:extLst>
      <p:ext uri="{BB962C8B-B14F-4D97-AF65-F5344CB8AC3E}">
        <p14:creationId xmlns:p14="http://schemas.microsoft.com/office/powerpoint/2010/main" val="2081422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3944631" y="2828835"/>
            <a:ext cx="6491010" cy="120032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3600" b="1" i="0" u="none" strike="noStrike" kern="1200" cap="small" spc="0" normalizeH="0" baseline="0" dirty="0">
                <a:ln>
                  <a:noFill/>
                </a:ln>
                <a:effectLst/>
                <a:uLnTx/>
                <a:uFillTx/>
                <a:latin typeface="Open Sans" panose="020B0606030504020204" pitchFamily="34" charset="0"/>
                <a:ea typeface="Open Sans" panose="020B0606030504020204" pitchFamily="34" charset="0"/>
                <a:cs typeface="Open Sans" panose="020B0606030504020204" pitchFamily="34" charset="0"/>
              </a:rPr>
              <a:t>Pe scur</a:t>
            </a:r>
            <a:r>
              <a:rPr lang="ro-RO" sz="3600" b="1" cap="small" dirty="0">
                <a:latin typeface="Open Sans" panose="020B0606030504020204" pitchFamily="34" charset="0"/>
                <a:ea typeface="Open Sans" panose="020B0606030504020204" pitchFamily="34" charset="0"/>
                <a:cs typeface="Open Sans" panose="020B0606030504020204" pitchFamily="34" charset="0"/>
              </a:rPr>
              <a:t>t despre </a:t>
            </a:r>
          </a:p>
          <a:p>
            <a:pPr marL="0" marR="0" lvl="0" indent="0" algn="l" defTabSz="914400" rtl="0" eaLnBrk="1" fontAlgn="auto" latinLnBrk="0" hangingPunct="1">
              <a:lnSpc>
                <a:spcPct val="100000"/>
              </a:lnSpc>
              <a:spcBef>
                <a:spcPts val="0"/>
              </a:spcBef>
              <a:spcAft>
                <a:spcPts val="0"/>
              </a:spcAft>
              <a:buClrTx/>
              <a:buSzTx/>
              <a:buFontTx/>
              <a:buNone/>
              <a:tabLst/>
              <a:defRPr/>
            </a:pPr>
            <a:r>
              <a:rPr lang="ro-RO" sz="3600" b="1" cap="small" dirty="0">
                <a:latin typeface="Open Sans" panose="020B0606030504020204" pitchFamily="34" charset="0"/>
                <a:ea typeface="Open Sans" panose="020B0606030504020204" pitchFamily="34" charset="0"/>
                <a:cs typeface="Open Sans" panose="020B0606030504020204" pitchFamily="34" charset="0"/>
              </a:rPr>
              <a:t>D&amp;D Research</a:t>
            </a:r>
            <a:endParaRPr kumimoji="0" lang="ro-RO" sz="3600" b="1" i="0" u="none" strike="noStrike" kern="1200" cap="small" spc="0" normalizeH="0" baseline="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7">
            <a:extLst>
              <a:ext uri="{FF2B5EF4-FFF2-40B4-BE49-F238E27FC236}">
                <a16:creationId xmlns:a16="http://schemas.microsoft.com/office/drawing/2014/main" id="{0F171330-15B1-4D59-8442-0C562C8D8CB8}"/>
              </a:ext>
            </a:extLst>
          </p:cNvPr>
          <p:cNvSpPr txBox="1">
            <a:spLocks noChangeArrowheads="1"/>
          </p:cNvSpPr>
          <p:nvPr/>
        </p:nvSpPr>
        <p:spPr bwMode="auto">
          <a:xfrm>
            <a:off x="10596079" y="6592389"/>
            <a:ext cx="1595921" cy="26561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067"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D&amp;D Research 202</a:t>
            </a:r>
            <a:r>
              <a:rPr lang="en-US" sz="1067" dirty="0">
                <a:solidFill>
                  <a:prstClr val="white"/>
                </a:solidFill>
                <a:latin typeface="Open Sans" panose="020B0606030504020204" pitchFamily="34" charset="0"/>
                <a:ea typeface="Open Sans" panose="020B0606030504020204" pitchFamily="34" charset="0"/>
                <a:cs typeface="Open Sans" panose="020B0606030504020204" pitchFamily="34" charset="0"/>
              </a:rPr>
              <a:t>4</a:t>
            </a:r>
            <a:endParaRPr kumimoji="0" lang="ro-RO" sz="1067"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340A047A-9FC5-463E-B8BE-D3410A0CE6AC}"/>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ro-RO"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3">
            <a:extLst>
              <a:ext uri="{FF2B5EF4-FFF2-40B4-BE49-F238E27FC236}">
                <a16:creationId xmlns:a16="http://schemas.microsoft.com/office/drawing/2014/main" id="{FB4826D4-304B-0EBE-5DB0-ABD7EA385A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41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78C3528-23F8-E14D-8239-BAA4ADC23092}"/>
              </a:ext>
            </a:extLst>
          </p:cNvPr>
          <p:cNvPicPr>
            <a:picLocks noChangeAspect="1"/>
          </p:cNvPicPr>
          <p:nvPr/>
        </p:nvPicPr>
        <p:blipFill>
          <a:blip r:embed="rId3" cstate="print"/>
          <a:srcRect/>
          <a:stretch>
            <a:fillRect/>
          </a:stretch>
        </p:blipFill>
        <p:spPr bwMode="auto">
          <a:xfrm>
            <a:off x="1102473" y="2999602"/>
            <a:ext cx="2153283" cy="858794"/>
          </a:xfrm>
          <a:prstGeom prst="rect">
            <a:avLst/>
          </a:prstGeom>
          <a:noFill/>
          <a:ln w="9525">
            <a:noFill/>
            <a:miter lim="800000"/>
            <a:headEnd/>
            <a:tailEnd/>
          </a:ln>
        </p:spPr>
      </p:pic>
    </p:spTree>
    <p:extLst>
      <p:ext uri="{BB962C8B-B14F-4D97-AF65-F5344CB8AC3E}">
        <p14:creationId xmlns:p14="http://schemas.microsoft.com/office/powerpoint/2010/main" val="64335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41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p:cNvSpPr txBox="1">
            <a:spLocks noChangeArrowheads="1"/>
          </p:cNvSpPr>
          <p:nvPr/>
        </p:nvSpPr>
        <p:spPr bwMode="auto">
          <a:xfrm>
            <a:off x="0" y="494250"/>
            <a:ext cx="52785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9pPr>
          </a:lstStyle>
          <a:p>
            <a:pPr eaLnBrk="1" hangingPunct="1">
              <a:spcBef>
                <a:spcPct val="0"/>
              </a:spcBef>
              <a:buFontTx/>
              <a:buNone/>
            </a:pPr>
            <a:r>
              <a:rPr lang="ro-RO" altLang="ro-RO" sz="54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CINE suntem</a:t>
            </a:r>
            <a:endParaRPr lang="en-US" altLang="ro-RO" sz="5400" b="1"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172" name="TextBox 4"/>
          <p:cNvSpPr txBox="1">
            <a:spLocks noChangeArrowheads="1"/>
          </p:cNvSpPr>
          <p:nvPr/>
        </p:nvSpPr>
        <p:spPr bwMode="auto">
          <a:xfrm>
            <a:off x="0" y="1569979"/>
            <a:ext cx="5716921" cy="50167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9pPr>
          </a:lstStyle>
          <a:p>
            <a:pPr eaLnBrk="1" hangingPunct="1">
              <a:spcBef>
                <a:spcPct val="0"/>
              </a:spcBef>
              <a:buFontTx/>
              <a:buNone/>
            </a:pPr>
            <a:r>
              <a:rPr lang="ro-RO" altLang="ro-RO" sz="1600" b="1" dirty="0">
                <a:latin typeface="Open Sans" panose="020B0606030504020204" pitchFamily="34" charset="0"/>
                <a:cs typeface="Open Sans" panose="020B0606030504020204" pitchFamily="34" charset="0"/>
              </a:rPr>
              <a:t>D&amp;D Research este o firmă care reunește o echipă experimentată de profesioniști în psihologie aplicată care implementează cercetări de piață și consumator personalizate, gândite să ghideze cele mai bune decizii de comunicare sau afaceri.</a:t>
            </a:r>
          </a:p>
          <a:p>
            <a:pPr eaLnBrk="1" hangingPunct="1">
              <a:spcBef>
                <a:spcPct val="0"/>
              </a:spcBef>
              <a:buFontTx/>
              <a:buNone/>
            </a:pPr>
            <a:r>
              <a:rPr lang="ro-RO" altLang="ro-RO" sz="1600" b="1" dirty="0">
                <a:latin typeface="Open Sans" panose="020B0606030504020204" pitchFamily="34" charset="0"/>
                <a:cs typeface="Open Sans" panose="020B0606030504020204" pitchFamily="34" charset="0"/>
              </a:rPr>
              <a:t> </a:t>
            </a:r>
            <a:endParaRPr lang="ro-RO" altLang="ro-RO" sz="1600" b="1" dirty="0">
              <a:solidFill>
                <a:srgbClr val="FFC000"/>
              </a:solidFill>
              <a:latin typeface="Open Sans" panose="020B0606030504020204" pitchFamily="34" charset="0"/>
              <a:cs typeface="Open Sans" panose="020B0606030504020204" pitchFamily="34" charset="0"/>
            </a:endParaRPr>
          </a:p>
          <a:p>
            <a:pPr>
              <a:spcBef>
                <a:spcPct val="0"/>
              </a:spcBef>
              <a:buFont typeface="Wingdings" panose="05000000000000000000" pitchFamily="2" charset="2"/>
              <a:buChar char="ü"/>
            </a:pPr>
            <a:r>
              <a:rPr lang="ro-RO" altLang="ro-RO" sz="1600" dirty="0">
                <a:solidFill>
                  <a:srgbClr val="000000"/>
                </a:solidFill>
                <a:latin typeface="Open Sans" panose="020B0606030504020204" pitchFamily="34" charset="0"/>
                <a:cs typeface="Open Sans" panose="020B0606030504020204" pitchFamily="34" charset="0"/>
              </a:rPr>
              <a:t> D&amp;D Research </a:t>
            </a:r>
            <a:r>
              <a:rPr lang="ro-RO" altLang="ro-RO" sz="1600" b="1" dirty="0">
                <a:solidFill>
                  <a:srgbClr val="000000"/>
                </a:solidFill>
                <a:latin typeface="Open Sans" panose="020B0606030504020204" pitchFamily="34" charset="0"/>
                <a:cs typeface="Open Sans" panose="020B0606030504020204" pitchFamily="34" charset="0"/>
              </a:rPr>
              <a:t>are 25 de ani de activitate în cercetare și consultanță în piața românească de Marketing și Comunicare </a:t>
            </a:r>
            <a:r>
              <a:rPr lang="ro-RO" altLang="ro-RO" sz="1600" dirty="0">
                <a:solidFill>
                  <a:srgbClr val="000000"/>
                </a:solidFill>
                <a:latin typeface="Open Sans" panose="020B0606030504020204" pitchFamily="34" charset="0"/>
                <a:cs typeface="Open Sans" panose="020B0606030504020204" pitchFamily="34" charset="0"/>
              </a:rPr>
              <a:t>– în aproape toate categoriile acesteia - și deci are o înțelegere de profunzime a consumatorului și a mecanismelor pieței</a:t>
            </a:r>
          </a:p>
          <a:p>
            <a:pPr>
              <a:spcBef>
                <a:spcPct val="0"/>
              </a:spcBef>
              <a:buNone/>
            </a:pPr>
            <a:endParaRPr lang="ro-RO" altLang="ro-RO" sz="1600" dirty="0">
              <a:solidFill>
                <a:srgbClr val="000000"/>
              </a:solidFill>
              <a:latin typeface="Open Sans" panose="020B0606030504020204" pitchFamily="34" charset="0"/>
              <a:cs typeface="Open Sans" panose="020B0606030504020204" pitchFamily="34" charset="0"/>
            </a:endParaRPr>
          </a:p>
          <a:p>
            <a:pPr>
              <a:spcBef>
                <a:spcPct val="0"/>
              </a:spcBef>
              <a:buFont typeface="Wingdings" panose="05000000000000000000" pitchFamily="2" charset="2"/>
              <a:buChar char="ü"/>
            </a:pPr>
            <a:r>
              <a:rPr lang="ro-RO" altLang="ro-RO" sz="1600" dirty="0">
                <a:solidFill>
                  <a:srgbClr val="000000"/>
                </a:solidFill>
                <a:latin typeface="Open Sans" panose="020B0606030504020204" pitchFamily="34" charset="0"/>
                <a:cs typeface="Open Sans" panose="020B0606030504020204" pitchFamily="34" charset="0"/>
              </a:rPr>
              <a:t> Nucleul de specialiști al firmei este compus din câțiva consultanți seniori – cu </a:t>
            </a:r>
            <a:r>
              <a:rPr lang="ro-RO" altLang="ro-RO" sz="1600" b="1" dirty="0">
                <a:solidFill>
                  <a:srgbClr val="000000"/>
                </a:solidFill>
                <a:latin typeface="Open Sans" panose="020B0606030504020204" pitchFamily="34" charset="0"/>
                <a:cs typeface="Open Sans" panose="020B0606030504020204" pitchFamily="34" charset="0"/>
              </a:rPr>
              <a:t>relație de muncă sudată în peste 15 ani de activitate </a:t>
            </a:r>
            <a:r>
              <a:rPr lang="ro-RO" altLang="ro-RO" sz="1600" dirty="0">
                <a:solidFill>
                  <a:srgbClr val="000000"/>
                </a:solidFill>
                <a:latin typeface="Open Sans" panose="020B0606030504020204" pitchFamily="34" charset="0"/>
                <a:cs typeface="Open Sans" panose="020B0606030504020204" pitchFamily="34" charset="0"/>
              </a:rPr>
              <a:t>– care au un rol activ în coordonarea tuturor proiectelor</a:t>
            </a:r>
          </a:p>
          <a:p>
            <a:pPr>
              <a:spcBef>
                <a:spcPct val="0"/>
              </a:spcBef>
              <a:buFont typeface="Wingdings" panose="05000000000000000000" pitchFamily="2" charset="2"/>
              <a:buChar char="ü"/>
            </a:pPr>
            <a:endParaRPr lang="ro-RO" altLang="ro-RO" sz="1600" dirty="0">
              <a:solidFill>
                <a:srgbClr val="000000"/>
              </a:solidFill>
              <a:latin typeface="Open Sans" panose="020B0606030504020204" pitchFamily="34" charset="0"/>
              <a:cs typeface="Open Sans" panose="020B0606030504020204" pitchFamily="34" charset="0"/>
            </a:endParaRPr>
          </a:p>
          <a:p>
            <a:pPr>
              <a:spcBef>
                <a:spcPct val="0"/>
              </a:spcBef>
              <a:buFont typeface="Wingdings" panose="05000000000000000000" pitchFamily="2" charset="2"/>
              <a:buChar char="ü"/>
            </a:pPr>
            <a:r>
              <a:rPr lang="ro-RO" altLang="ro-RO" sz="1600" dirty="0">
                <a:solidFill>
                  <a:srgbClr val="000000"/>
                </a:solidFill>
                <a:latin typeface="Open Sans" panose="020B0606030504020204" pitchFamily="34" charset="0"/>
                <a:cs typeface="Open Sans" panose="020B0606030504020204" pitchFamily="34" charset="0"/>
              </a:rPr>
              <a:t> Membră (prin partenerii firmei sau direct) în ESOMAR (</a:t>
            </a:r>
            <a:r>
              <a:rPr lang="ro-RO" sz="1600" dirty="0"/>
              <a:t>the European Society for Opinion and Marketing Research</a:t>
            </a:r>
            <a:r>
              <a:rPr lang="ro-RO" altLang="ro-RO" sz="1600" dirty="0">
                <a:solidFill>
                  <a:srgbClr val="000000"/>
                </a:solidFill>
                <a:latin typeface="Open Sans" panose="020B0606030504020204" pitchFamily="34" charset="0"/>
                <a:cs typeface="Open Sans" panose="020B0606030504020204" pitchFamily="34" charset="0"/>
              </a:rPr>
              <a:t>) și ACR (</a:t>
            </a:r>
            <a:r>
              <a:rPr lang="ro-RO" sz="1600" dirty="0"/>
              <a:t>The Association for Consumer Research</a:t>
            </a:r>
            <a:r>
              <a:rPr lang="ro-RO" altLang="ro-RO" sz="1600" dirty="0">
                <a:solidFill>
                  <a:srgbClr val="000000"/>
                </a:solidFill>
                <a:latin typeface="Open Sans" panose="020B0606030504020204" pitchFamily="34" charset="0"/>
                <a:cs typeface="Open Sans" panose="020B0606030504020204" pitchFamily="34" charset="0"/>
              </a:rPr>
              <a:t>). </a:t>
            </a:r>
            <a:endParaRPr lang="ro-RO" altLang="ro-RO" sz="1600" dirty="0">
              <a:latin typeface="Open Sans" panose="020B0606030504020204" pitchFamily="34" charset="0"/>
              <a:cs typeface="Open Sans" panose="020B0606030504020204" pitchFamily="34" charset="0"/>
            </a:endParaRPr>
          </a:p>
        </p:txBody>
      </p:sp>
      <p:cxnSp>
        <p:nvCxnSpPr>
          <p:cNvPr id="5" name="Straight Connector 4"/>
          <p:cNvCxnSpPr>
            <a:cxnSpLocks/>
          </p:cNvCxnSpPr>
          <p:nvPr/>
        </p:nvCxnSpPr>
        <p:spPr>
          <a:xfrm>
            <a:off x="0" y="1417580"/>
            <a:ext cx="5348087" cy="0"/>
          </a:xfrm>
          <a:prstGeom prst="line">
            <a:avLst/>
          </a:prstGeom>
          <a:effectLst>
            <a:outerShdw blurRad="40000" dist="23000" dir="5400000" rotWithShape="0">
              <a:srgbClr val="000000">
                <a:alpha val="35000"/>
              </a:srgbClr>
            </a:outerShdw>
            <a:reflection blurRad="6350" stA="52000" endA="300" endPos="35000" dir="5400000" sy="-100000" algn="bl" rotWithShape="0"/>
          </a:effectLst>
          <a:scene3d>
            <a:camera prst="perspectiveRelaxed"/>
            <a:lightRig rig="threePt" dir="t"/>
          </a:scene3d>
          <a:sp3d>
            <a:bevelT prst="relaxedInset"/>
          </a:sp3d>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1168B93C-FE85-0268-7C2E-74358750DC40}"/>
              </a:ext>
            </a:extLst>
          </p:cNvPr>
          <p:cNvSpPr txBox="1">
            <a:spLocks noChangeArrowheads="1"/>
          </p:cNvSpPr>
          <p:nvPr/>
        </p:nvSpPr>
        <p:spPr bwMode="auto">
          <a:xfrm>
            <a:off x="6505819" y="517009"/>
            <a:ext cx="53480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9pPr>
          </a:lstStyle>
          <a:p>
            <a:pPr eaLnBrk="1" hangingPunct="1">
              <a:spcBef>
                <a:spcPct val="0"/>
              </a:spcBef>
              <a:buFontTx/>
              <a:buNone/>
            </a:pPr>
            <a:r>
              <a:rPr lang="ro-RO" altLang="ro-RO" sz="54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CE facem</a:t>
            </a:r>
            <a:endParaRPr lang="en-US" altLang="ro-RO" sz="5400" b="1"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 name="Straight Connector 3">
            <a:extLst>
              <a:ext uri="{FF2B5EF4-FFF2-40B4-BE49-F238E27FC236}">
                <a16:creationId xmlns:a16="http://schemas.microsoft.com/office/drawing/2014/main" id="{B7BC8258-A1CD-C32E-42FD-7EEB9CD74D66}"/>
              </a:ext>
            </a:extLst>
          </p:cNvPr>
          <p:cNvCxnSpPr>
            <a:cxnSpLocks/>
          </p:cNvCxnSpPr>
          <p:nvPr/>
        </p:nvCxnSpPr>
        <p:spPr>
          <a:xfrm>
            <a:off x="6505817" y="1417580"/>
            <a:ext cx="5348087" cy="0"/>
          </a:xfrm>
          <a:prstGeom prst="line">
            <a:avLst/>
          </a:prstGeom>
          <a:effectLst>
            <a:outerShdw blurRad="40000" dist="23000" dir="5400000" rotWithShape="0">
              <a:srgbClr val="000000">
                <a:alpha val="35000"/>
              </a:srgbClr>
            </a:outerShdw>
            <a:reflection blurRad="6350" stA="52000" endA="300" endPos="35000" dir="5400000" sy="-100000" algn="bl" rotWithShape="0"/>
          </a:effectLst>
          <a:scene3d>
            <a:camera prst="perspectiveRelaxed"/>
            <a:lightRig rig="threePt" dir="t"/>
          </a:scene3d>
          <a:sp3d>
            <a:bevelT prst="relaxedInset"/>
          </a:sp3d>
        </p:spPr>
        <p:style>
          <a:lnRef idx="3">
            <a:schemeClr val="dk1"/>
          </a:lnRef>
          <a:fillRef idx="0">
            <a:schemeClr val="dk1"/>
          </a:fillRef>
          <a:effectRef idx="2">
            <a:schemeClr val="dk1"/>
          </a:effectRef>
          <a:fontRef idx="minor">
            <a:schemeClr val="tx1"/>
          </a:fontRef>
        </p:style>
      </p:cxnSp>
      <p:sp>
        <p:nvSpPr>
          <p:cNvPr id="6" name="TextBox 4">
            <a:extLst>
              <a:ext uri="{FF2B5EF4-FFF2-40B4-BE49-F238E27FC236}">
                <a16:creationId xmlns:a16="http://schemas.microsoft.com/office/drawing/2014/main" id="{27E77DA0-01D7-FF9D-01BD-3EFA20B13D67}"/>
              </a:ext>
            </a:extLst>
          </p:cNvPr>
          <p:cNvSpPr txBox="1">
            <a:spLocks noChangeArrowheads="1"/>
          </p:cNvSpPr>
          <p:nvPr/>
        </p:nvSpPr>
        <p:spPr bwMode="auto">
          <a:xfrm>
            <a:off x="6475078" y="1569980"/>
            <a:ext cx="5716920" cy="5066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9pPr>
          </a:lstStyle>
          <a:p>
            <a:pPr>
              <a:spcBef>
                <a:spcPct val="0"/>
              </a:spcBef>
              <a:buFontTx/>
              <a:buNone/>
            </a:pPr>
            <a:r>
              <a:rPr lang="ro-RO" altLang="ro-RO" sz="1600" b="1" dirty="0">
                <a:solidFill>
                  <a:srgbClr val="000000"/>
                </a:solidFill>
                <a:latin typeface="Open Sans" panose="020B0606030504020204" pitchFamily="34" charset="0"/>
                <a:cs typeface="Open Sans" panose="020B0606030504020204" pitchFamily="34" charset="0"/>
              </a:rPr>
              <a:t>Creăm și aplicăm instrumente personalizate, care explorează universul consumatorilor pentru a optimiza deciziile de business.</a:t>
            </a:r>
          </a:p>
          <a:p>
            <a:pPr>
              <a:spcBef>
                <a:spcPct val="0"/>
              </a:spcBef>
              <a:buFontTx/>
              <a:buNone/>
            </a:pPr>
            <a:endParaRPr lang="ro-RO" altLang="ro-RO" sz="1600" b="1" dirty="0">
              <a:solidFill>
                <a:srgbClr val="000000"/>
              </a:solidFill>
              <a:latin typeface="Open Sans" panose="020B0606030504020204" pitchFamily="34" charset="0"/>
              <a:cs typeface="Open Sans" panose="020B0606030504020204" pitchFamily="34" charset="0"/>
            </a:endParaRPr>
          </a:p>
          <a:p>
            <a:pPr eaLnBrk="1" hangingPunct="1">
              <a:lnSpc>
                <a:spcPct val="120000"/>
              </a:lnSpc>
              <a:spcBef>
                <a:spcPct val="0"/>
              </a:spcBef>
              <a:buFontTx/>
              <a:buNone/>
            </a:pPr>
            <a:r>
              <a:rPr lang="ro-RO" altLang="ro-RO" sz="1600" b="1" dirty="0">
                <a:solidFill>
                  <a:srgbClr val="E88F18"/>
                </a:solidFill>
                <a:latin typeface="Open Sans" panose="020B0606030504020204" pitchFamily="34" charset="0"/>
                <a:cs typeface="Open Sans" panose="020B0606030504020204" pitchFamily="34" charset="0"/>
              </a:rPr>
              <a:t>Diferențiatorii D&amp;D Research:</a:t>
            </a:r>
          </a:p>
          <a:p>
            <a:pPr>
              <a:spcBef>
                <a:spcPct val="0"/>
              </a:spcBef>
              <a:buFont typeface="Wingdings" panose="05000000000000000000" pitchFamily="2" charset="2"/>
              <a:buChar char="ü"/>
            </a:pPr>
            <a:r>
              <a:rPr lang="ro-RO" altLang="ro-RO" sz="1600" dirty="0">
                <a:solidFill>
                  <a:srgbClr val="000000"/>
                </a:solidFill>
                <a:latin typeface="Open Sans" panose="020B0606030504020204" pitchFamily="34" charset="0"/>
                <a:cs typeface="Open Sans" panose="020B0606030504020204" pitchFamily="34" charset="0"/>
              </a:rPr>
              <a:t>construim </a:t>
            </a:r>
            <a:r>
              <a:rPr lang="ro-RO" altLang="ro-RO" sz="1600" b="1" dirty="0">
                <a:solidFill>
                  <a:srgbClr val="000000"/>
                </a:solidFill>
                <a:latin typeface="Open Sans" panose="020B0606030504020204" pitchFamily="34" charset="0"/>
                <a:cs typeface="Open Sans" panose="020B0606030504020204" pitchFamily="34" charset="0"/>
              </a:rPr>
              <a:t>propriile instrumente de cercetare </a:t>
            </a:r>
            <a:r>
              <a:rPr lang="ro-RO" altLang="ro-RO" sz="1600" dirty="0">
                <a:solidFill>
                  <a:srgbClr val="000000"/>
                </a:solidFill>
                <a:latin typeface="Open Sans" panose="020B0606030504020204" pitchFamily="34" charset="0"/>
                <a:cs typeface="Open Sans" panose="020B0606030504020204" pitchFamily="34" charset="0"/>
              </a:rPr>
              <a:t>cu o abordare științifică și le adaptăm pentru a răspunde fiecărei nevoi unice de business</a:t>
            </a:r>
          </a:p>
          <a:p>
            <a:pPr>
              <a:spcBef>
                <a:spcPct val="0"/>
              </a:spcBef>
              <a:buFont typeface="Wingdings" panose="05000000000000000000" pitchFamily="2" charset="2"/>
              <a:buChar char="ü"/>
            </a:pPr>
            <a:endParaRPr lang="ro-RO" altLang="ro-RO" sz="1600" dirty="0">
              <a:solidFill>
                <a:srgbClr val="000000"/>
              </a:solidFill>
              <a:latin typeface="Open Sans" panose="020B0606030504020204" pitchFamily="34" charset="0"/>
              <a:cs typeface="Open Sans" panose="020B0606030504020204" pitchFamily="34" charset="0"/>
            </a:endParaRPr>
          </a:p>
          <a:p>
            <a:pPr>
              <a:spcBef>
                <a:spcPct val="0"/>
              </a:spcBef>
              <a:buFont typeface="Wingdings" panose="05000000000000000000" pitchFamily="2" charset="2"/>
              <a:buChar char="ü"/>
            </a:pPr>
            <a:r>
              <a:rPr lang="ro-RO" altLang="ro-RO" sz="1600" dirty="0">
                <a:solidFill>
                  <a:srgbClr val="000000"/>
                </a:solidFill>
                <a:latin typeface="Open Sans" panose="020B0606030504020204" pitchFamily="34" charset="0"/>
                <a:cs typeface="Open Sans" panose="020B0606030504020204" pitchFamily="34" charset="0"/>
              </a:rPr>
              <a:t>oferim </a:t>
            </a:r>
            <a:r>
              <a:rPr lang="ro-RO" altLang="ro-RO" sz="1600" b="1" dirty="0">
                <a:solidFill>
                  <a:srgbClr val="000000"/>
                </a:solidFill>
                <a:latin typeface="Open Sans" panose="020B0606030504020204" pitchFamily="34" charset="0"/>
                <a:cs typeface="Open Sans" panose="020B0606030504020204" pitchFamily="34" charset="0"/>
              </a:rPr>
              <a:t>interpretare și consultanță personalizate</a:t>
            </a:r>
            <a:r>
              <a:rPr lang="ro-RO" altLang="ro-RO" sz="1600" dirty="0">
                <a:solidFill>
                  <a:srgbClr val="000000"/>
                </a:solidFill>
                <a:latin typeface="Open Sans" panose="020B0606030504020204" pitchFamily="34" charset="0"/>
                <a:cs typeface="Open Sans" panose="020B0606030504020204" pitchFamily="34" charset="0"/>
              </a:rPr>
              <a:t>, incluse în bugetul de cercetare</a:t>
            </a:r>
          </a:p>
          <a:p>
            <a:pPr>
              <a:spcBef>
                <a:spcPct val="0"/>
              </a:spcBef>
              <a:buFont typeface="Wingdings" panose="05000000000000000000" pitchFamily="2" charset="2"/>
              <a:buChar char="ü"/>
            </a:pPr>
            <a:endParaRPr lang="ro-RO" altLang="ro-RO" sz="1600" dirty="0">
              <a:solidFill>
                <a:srgbClr val="000000"/>
              </a:solidFill>
              <a:latin typeface="Open Sans" panose="020B0606030504020204" pitchFamily="34" charset="0"/>
              <a:cs typeface="Open Sans" panose="020B0606030504020204" pitchFamily="34" charset="0"/>
            </a:endParaRPr>
          </a:p>
          <a:p>
            <a:pPr>
              <a:spcBef>
                <a:spcPct val="0"/>
              </a:spcBef>
              <a:buFont typeface="Wingdings" panose="05000000000000000000" pitchFamily="2" charset="2"/>
              <a:buChar char="ü"/>
            </a:pPr>
            <a:r>
              <a:rPr lang="ro-RO" altLang="ro-RO" sz="1600" dirty="0">
                <a:solidFill>
                  <a:srgbClr val="000000"/>
                </a:solidFill>
                <a:latin typeface="Open Sans" panose="020B0606030504020204" pitchFamily="34" charset="0"/>
                <a:cs typeface="Open Sans" panose="020B0606030504020204" pitchFamily="34" charset="0"/>
              </a:rPr>
              <a:t>stăpânim </a:t>
            </a:r>
            <a:r>
              <a:rPr lang="ro-RO" altLang="ro-RO" sz="1600" b="1" dirty="0">
                <a:solidFill>
                  <a:srgbClr val="000000"/>
                </a:solidFill>
                <a:latin typeface="Open Sans" panose="020B0606030504020204" pitchFamily="34" charset="0"/>
                <a:cs typeface="Open Sans" panose="020B0606030504020204" pitchFamily="34" charset="0"/>
              </a:rPr>
              <a:t>modelele clasice de research, </a:t>
            </a:r>
            <a:r>
              <a:rPr lang="ro-RO" altLang="ro-RO" sz="1600" dirty="0">
                <a:solidFill>
                  <a:srgbClr val="000000"/>
                </a:solidFill>
                <a:latin typeface="Open Sans" panose="020B0606030504020204" pitchFamily="34" charset="0"/>
                <a:cs typeface="Open Sans" panose="020B0606030504020204" pitchFamily="34" charset="0"/>
              </a:rPr>
              <a:t>dar știm sa implementam și proiecte  bazate pe noile tehnici din domeniu  (neuro marketing, eye tracking, etnografii online etc.)</a:t>
            </a:r>
          </a:p>
          <a:p>
            <a:pPr>
              <a:spcBef>
                <a:spcPct val="0"/>
              </a:spcBef>
              <a:buFont typeface="Wingdings" panose="05000000000000000000" pitchFamily="2" charset="2"/>
              <a:buChar char="ü"/>
            </a:pPr>
            <a:endParaRPr lang="ro-RO" altLang="ro-RO" sz="1600" dirty="0">
              <a:solidFill>
                <a:srgbClr val="000000"/>
              </a:solidFill>
              <a:latin typeface="Open Sans" panose="020B0606030504020204" pitchFamily="34" charset="0"/>
              <a:cs typeface="Open Sans" panose="020B0606030504020204" pitchFamily="34" charset="0"/>
            </a:endParaRPr>
          </a:p>
          <a:p>
            <a:pPr>
              <a:spcBef>
                <a:spcPct val="0"/>
              </a:spcBef>
              <a:buFont typeface="Wingdings" panose="05000000000000000000" pitchFamily="2" charset="2"/>
              <a:buChar char="ü"/>
            </a:pPr>
            <a:r>
              <a:rPr lang="ro-RO" altLang="ro-RO" sz="1600" dirty="0">
                <a:solidFill>
                  <a:srgbClr val="000000"/>
                </a:solidFill>
                <a:latin typeface="Open Sans" panose="020B0606030504020204" pitchFamily="34" charset="0"/>
                <a:cs typeface="Open Sans" panose="020B0606030504020204" pitchFamily="34" charset="0"/>
              </a:rPr>
              <a:t>știm să interacționăm cu profesioniști și specialiști în domenii diverse de activitate – </a:t>
            </a:r>
            <a:r>
              <a:rPr lang="ro-RO" altLang="ro-RO" sz="1600" b="1" dirty="0">
                <a:solidFill>
                  <a:srgbClr val="000000"/>
                </a:solidFill>
                <a:latin typeface="Open Sans" panose="020B0606030504020204" pitchFamily="34" charset="0"/>
                <a:cs typeface="Open Sans" panose="020B0606030504020204" pitchFamily="34" charset="0"/>
              </a:rPr>
              <a:t>studiile B2B sunt domeniu cheie de expertiză</a:t>
            </a:r>
            <a:r>
              <a:rPr lang="ro-RO" altLang="ro-RO" sz="1600" dirty="0">
                <a:solidFill>
                  <a:srgbClr val="000000"/>
                </a:solidFill>
                <a:latin typeface="Open Sans" panose="020B0606030504020204" pitchFamily="34" charset="0"/>
                <a:cs typeface="Open Sans" panose="020B0606030504020204" pitchFamily="34" charset="0"/>
              </a:rPr>
              <a:t> pentru noi</a:t>
            </a:r>
            <a:endParaRPr lang="ro-RO" altLang="ro-RO" sz="1600" dirty="0">
              <a:latin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3899132" y="2982128"/>
            <a:ext cx="4889268" cy="2800767"/>
          </a:xfrm>
          <a:prstGeom prst="rect">
            <a:avLst/>
          </a:prstGeom>
          <a:noFill/>
          <a:ln w="9525">
            <a:noFill/>
            <a:miter lim="800000"/>
            <a:headEnd/>
            <a:tailEnd/>
          </a:ln>
        </p:spPr>
        <p:txBody>
          <a:bodyPr wrap="square">
            <a:spAutoFit/>
          </a:bodyPr>
          <a:lstStyle/>
          <a:p>
            <a:pPr algn="ctr" defTabSz="609585"/>
            <a:r>
              <a:rPr lang="ro-RO" altLang="en-US" sz="6000" b="1" dirty="0">
                <a:solidFill>
                  <a:srgbClr val="FBDC1E"/>
                </a:solidFill>
                <a:latin typeface="Open Sans" panose="020B0606030504020204" pitchFamily="34" charset="0"/>
                <a:ea typeface="Open Sans" panose="020B0606030504020204" pitchFamily="34" charset="0"/>
                <a:cs typeface="Open Sans" panose="020B0606030504020204" pitchFamily="34" charset="0"/>
              </a:rPr>
              <a:t>M</a:t>
            </a:r>
            <a:r>
              <a:rPr lang="ro-RO" altLang="en-US" sz="4800" b="1" dirty="0">
                <a:solidFill>
                  <a:srgbClr val="FBDC1E"/>
                </a:solidFill>
                <a:latin typeface="Open Sans" panose="020B0606030504020204" pitchFamily="34" charset="0"/>
                <a:ea typeface="Open Sans" panose="020B0606030504020204" pitchFamily="34" charset="0"/>
                <a:cs typeface="Open Sans" panose="020B0606030504020204" pitchFamily="34" charset="0"/>
              </a:rPr>
              <a:t>ULȚUMIM</a:t>
            </a:r>
            <a:r>
              <a:rPr lang="ro-RO" altLang="en-US" sz="6000" b="1" dirty="0">
                <a:solidFill>
                  <a:srgbClr val="FBDC1E"/>
                </a:solidFill>
                <a:latin typeface="Open Sans" panose="020B0606030504020204" pitchFamily="34" charset="0"/>
                <a:ea typeface="Open Sans" panose="020B0606030504020204" pitchFamily="34" charset="0"/>
                <a:cs typeface="Open Sans" panose="020B0606030504020204" pitchFamily="34" charset="0"/>
              </a:rPr>
              <a:t>!</a:t>
            </a:r>
          </a:p>
          <a:p>
            <a:pPr algn="ctr" defTabSz="609585"/>
            <a:endParaRPr lang="ro-RO" altLang="en-US" sz="6000" b="1" dirty="0">
              <a:solidFill>
                <a:srgbClr val="FBDC1E"/>
              </a:solidFill>
              <a:latin typeface="Open Sans" panose="020B0606030504020204" pitchFamily="34" charset="0"/>
              <a:ea typeface="Open Sans" panose="020B0606030504020204" pitchFamily="34" charset="0"/>
              <a:cs typeface="Open Sans" panose="020B0606030504020204" pitchFamily="34" charset="0"/>
            </a:endParaRPr>
          </a:p>
          <a:p>
            <a:pPr algn="ctr" defTabSz="609585"/>
            <a:r>
              <a:rPr lang="ro-RO" alt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PENTRU MAI MULTE INFORMAȚII</a:t>
            </a:r>
            <a:r>
              <a:rPr lang="ro-RO" alt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algn="ctr" defTabSz="609585"/>
            <a:r>
              <a:rPr lang="ro-RO" alt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vlad.tureanu [at] ddresearch.ro</a:t>
            </a:r>
          </a:p>
          <a:p>
            <a:pPr algn="ctr" defTabSz="609585"/>
            <a:r>
              <a:rPr lang="ro-RO" alt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cosmin.peleasa [at] ddresearch.ro</a:t>
            </a:r>
          </a:p>
        </p:txBody>
      </p:sp>
      <p:sp>
        <p:nvSpPr>
          <p:cNvPr id="9220" name="TextBox 7"/>
          <p:cNvSpPr txBox="1">
            <a:spLocks noChangeArrowheads="1"/>
          </p:cNvSpPr>
          <p:nvPr/>
        </p:nvSpPr>
        <p:spPr bwMode="auto">
          <a:xfrm>
            <a:off x="10398034" y="6601455"/>
            <a:ext cx="1793966" cy="256545"/>
          </a:xfrm>
          <a:prstGeom prst="rect">
            <a:avLst/>
          </a:prstGeom>
          <a:noFill/>
          <a:ln w="9525">
            <a:noFill/>
            <a:miter lim="800000"/>
            <a:headEnd/>
            <a:tailEnd/>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067"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D&amp;D Research 202</a:t>
            </a:r>
            <a:r>
              <a:rPr lang="en-US" sz="1067" dirty="0">
                <a:solidFill>
                  <a:prstClr val="white"/>
                </a:solidFill>
                <a:latin typeface="Open Sans" panose="020B0606030504020204" pitchFamily="34" charset="0"/>
                <a:ea typeface="Open Sans" panose="020B0606030504020204" pitchFamily="34" charset="0"/>
                <a:cs typeface="Open Sans" panose="020B0606030504020204" pitchFamily="34" charset="0"/>
              </a:rPr>
              <a:t>4</a:t>
            </a:r>
            <a:endParaRPr kumimoji="0" lang="ro-RO" sz="1067"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342F1428-6969-4050-BC21-F7CE5E042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17" y="0"/>
            <a:ext cx="11235600" cy="384071"/>
          </a:xfrm>
          <a:prstGeom prst="rect">
            <a:avLst/>
          </a:prstGeom>
        </p:spPr>
      </p:pic>
      <p:pic>
        <p:nvPicPr>
          <p:cNvPr id="7" name="Picture 1" descr="ddlogo.png">
            <a:extLst>
              <a:ext uri="{FF2B5EF4-FFF2-40B4-BE49-F238E27FC236}">
                <a16:creationId xmlns:a16="http://schemas.microsoft.com/office/drawing/2014/main" id="{010D1637-7245-4CF6-9001-900B97779DED}"/>
              </a:ext>
            </a:extLst>
          </p:cNvPr>
          <p:cNvPicPr>
            <a:picLocks noChangeAspect="1"/>
          </p:cNvPicPr>
          <p:nvPr/>
        </p:nvPicPr>
        <p:blipFill>
          <a:blip r:embed="rId3">
            <a:extLst>
              <a:ext uri="{BEBA8EAE-BF5A-486C-A8C5-ECC9F3942E4B}">
                <a14:imgProps xmlns:a14="http://schemas.microsoft.com/office/drawing/2010/main">
                  <a14:imgLayer r:embed="rId4">
                    <a14:imgEffect>
                      <a14:artisticPencilSketch/>
                    </a14:imgEffect>
                  </a14:imgLayer>
                </a14:imgProps>
              </a:ext>
            </a:extLst>
          </a:blip>
          <a:srcRect/>
          <a:stretch>
            <a:fillRect/>
          </a:stretch>
        </p:blipFill>
        <p:spPr bwMode="auto">
          <a:xfrm>
            <a:off x="4650771" y="1143099"/>
            <a:ext cx="2890458" cy="1080000"/>
          </a:xfrm>
          <a:prstGeom prst="rect">
            <a:avLst/>
          </a:prstGeom>
          <a:noFill/>
          <a:ln w="9525">
            <a:noFill/>
            <a:miter lim="800000"/>
            <a:headEnd/>
            <a:tailEnd/>
          </a:ln>
          <a:effectLst>
            <a:innerShdw blurRad="63500" dist="50800" dir="18900000">
              <a:prstClr val="black">
                <a:alpha val="50000"/>
              </a:prstClr>
            </a:innerShdw>
          </a:effectLst>
        </p:spPr>
      </p:pic>
      <p:sp>
        <p:nvSpPr>
          <p:cNvPr id="8" name="Slide Number Placeholder 7">
            <a:extLst>
              <a:ext uri="{FF2B5EF4-FFF2-40B4-BE49-F238E27FC236}">
                <a16:creationId xmlns:a16="http://schemas.microsoft.com/office/drawing/2014/main" id="{8E23B956-37D2-4D52-98DB-F33181C79407}"/>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ro-RO" sz="1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2853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Rezuma</a:t>
            </a:r>
            <a:r>
              <a:rPr lang="ro-RO" altLang="en-US" sz="2800" b="1"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t</a:t>
            </a:r>
            <a:endParaRPr kumimoji="0" lang="ro-RO" altLang="en-US" sz="2800" b="1" i="0" u="none" strike="noStrike" kern="1200" cap="small" spc="0" normalizeH="0" baseline="0" noProof="0" dirty="0">
              <a:ln>
                <a:noFill/>
              </a:ln>
              <a:solidFill>
                <a:srgbClr val="FBDC1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4CC04574-5111-E876-CBE8-BDBE162C3C8E}"/>
              </a:ext>
            </a:extLst>
          </p:cNvPr>
          <p:cNvSpPr txBox="1"/>
          <p:nvPr/>
        </p:nvSpPr>
        <p:spPr>
          <a:xfrm>
            <a:off x="353465" y="757236"/>
            <a:ext cx="11826681" cy="4524315"/>
          </a:xfrm>
          <a:prstGeom prst="rect">
            <a:avLst/>
          </a:prstGeom>
          <a:noFill/>
        </p:spPr>
        <p:txBody>
          <a:bodyPr wrap="square">
            <a:spAutoFit/>
          </a:bodyPr>
          <a:lstStyle/>
          <a:p>
            <a:pPr marR="0" lvl="0" fontAlgn="auto">
              <a:lnSpc>
                <a:spcPct val="100000"/>
              </a:lnSpc>
              <a:spcBef>
                <a:spcPts val="0"/>
              </a:spcBef>
              <a:spcAft>
                <a:spcPts val="0"/>
              </a:spcAft>
              <a:buClrTx/>
              <a:buSzTx/>
              <a:tabLst/>
              <a:defRPr/>
            </a:pPr>
            <a:r>
              <a:rPr lang="ro-RO" sz="1800" dirty="0">
                <a:solidFill>
                  <a:schemeClr val="tx1"/>
                </a:solidFill>
                <a:latin typeface="Open Sans" panose="020B0606030504020204"/>
              </a:rPr>
              <a:t>În general vorbin</a:t>
            </a:r>
            <a:r>
              <a:rPr lang="ro-RO" dirty="0">
                <a:latin typeface="Open Sans" panose="020B0606030504020204"/>
              </a:rPr>
              <a:t>d</a:t>
            </a:r>
            <a:r>
              <a:rPr lang="en-US" dirty="0">
                <a:latin typeface="Open Sans" panose="020B0606030504020204"/>
              </a:rPr>
              <a:t>,</a:t>
            </a:r>
            <a:r>
              <a:rPr lang="ro-RO" dirty="0">
                <a:latin typeface="Open Sans" panose="020B0606030504020204"/>
              </a:rPr>
              <a:t> industria are o imagine de sine pozitivă – 80% din cei care lucrează în industria de comunicare sunt (cel puțin) mândri de acest lucru.</a:t>
            </a:r>
          </a:p>
          <a:p>
            <a:pPr marR="0" lvl="0" fontAlgn="auto">
              <a:lnSpc>
                <a:spcPct val="100000"/>
              </a:lnSpc>
              <a:spcBef>
                <a:spcPts val="0"/>
              </a:spcBef>
              <a:spcAft>
                <a:spcPts val="0"/>
              </a:spcAft>
              <a:buClrTx/>
              <a:buSzTx/>
              <a:tabLst/>
              <a:defRPr/>
            </a:pPr>
            <a:endParaRPr lang="ro-RO" dirty="0">
              <a:latin typeface="Open Sans" panose="020B0606030504020204"/>
            </a:endParaRPr>
          </a:p>
          <a:p>
            <a:pPr marR="0" lvl="0" fontAlgn="auto">
              <a:lnSpc>
                <a:spcPct val="100000"/>
              </a:lnSpc>
              <a:spcBef>
                <a:spcPts val="0"/>
              </a:spcBef>
              <a:spcAft>
                <a:spcPts val="0"/>
              </a:spcAft>
              <a:buClrTx/>
              <a:buSzTx/>
              <a:tabLst/>
              <a:defRPr/>
            </a:pPr>
            <a:r>
              <a:rPr lang="ro-RO" dirty="0">
                <a:latin typeface="Open Sans" panose="020B0606030504020204"/>
              </a:rPr>
              <a:t>Această emoționalitate pozitivă este consistentă pe mai multe axe ale relației:</a:t>
            </a:r>
          </a:p>
          <a:p>
            <a:pPr marL="1200150" lvl="2" indent="-285750">
              <a:buFont typeface="Arial" panose="020B0604020202020204" pitchFamily="34" charset="0"/>
              <a:buChar char="•"/>
              <a:defRPr/>
            </a:pPr>
            <a:r>
              <a:rPr lang="ro-RO" b="1" dirty="0">
                <a:latin typeface="Open Sans" panose="020B0606030504020204"/>
              </a:rPr>
              <a:t>durata</a:t>
            </a:r>
            <a:r>
              <a:rPr lang="ro-RO" dirty="0">
                <a:latin typeface="Open Sans" panose="020B0606030504020204"/>
              </a:rPr>
              <a:t> – potențialul de a construi o carieră – 60% plănuiesc să rămână în industrie pentru cel puțin încă 5 ani </a:t>
            </a:r>
          </a:p>
          <a:p>
            <a:pPr marL="1200150" lvl="2" indent="-285750">
              <a:buFont typeface="Arial" panose="020B0604020202020204" pitchFamily="34" charset="0"/>
              <a:buChar char="•"/>
              <a:defRPr/>
            </a:pPr>
            <a:r>
              <a:rPr lang="ro-RO" b="1" dirty="0">
                <a:latin typeface="Open Sans" panose="020B0606030504020204"/>
              </a:rPr>
              <a:t>susținerea </a:t>
            </a:r>
            <a:r>
              <a:rPr lang="ro-RO" dirty="0">
                <a:latin typeface="Open Sans" panose="020B0606030504020204"/>
              </a:rPr>
              <a:t>– măsura în care angajații ar recomanda industria ca fiind un loc de muncă foarte bun (77%)</a:t>
            </a:r>
          </a:p>
          <a:p>
            <a:pPr marL="1200150" lvl="2" indent="-285750">
              <a:buFont typeface="Arial" panose="020B0604020202020204" pitchFamily="34" charset="0"/>
              <a:buChar char="•"/>
              <a:defRPr/>
            </a:pPr>
            <a:r>
              <a:rPr lang="ro-RO" b="1" dirty="0">
                <a:latin typeface="Open Sans" panose="020B0606030504020204"/>
              </a:rPr>
              <a:t>siguranța - </a:t>
            </a:r>
            <a:r>
              <a:rPr lang="ro-RO" dirty="0">
                <a:latin typeface="Open Sans" panose="020B0606030504020204"/>
              </a:rPr>
              <a:t>locul de muncă este perceput ca fiind sigur sau chiar foarte sigur de către 90% din participanții la studiu</a:t>
            </a:r>
          </a:p>
          <a:p>
            <a:pPr marL="1200150" lvl="2" indent="-285750">
              <a:buFont typeface="Arial" panose="020B0604020202020204" pitchFamily="34" charset="0"/>
              <a:buChar char="•"/>
              <a:defRPr/>
            </a:pPr>
            <a:r>
              <a:rPr lang="ro-RO" b="1" dirty="0">
                <a:latin typeface="Open Sans" panose="020B0606030504020204"/>
              </a:rPr>
              <a:t>aspectele sociale </a:t>
            </a:r>
            <a:r>
              <a:rPr lang="ro-RO" dirty="0">
                <a:latin typeface="Open Sans" panose="020B0606030504020204"/>
              </a:rPr>
              <a:t>ale jobului sunt foarte apreciate – prietenii, aprecierea formală și informală, plăcerea muncii au scoruri foarte mari</a:t>
            </a:r>
          </a:p>
          <a:p>
            <a:pPr marL="1200150" lvl="2" indent="-285750">
              <a:buFont typeface="Arial" panose="020B0604020202020204" pitchFamily="34" charset="0"/>
              <a:buChar char="•"/>
              <a:defRPr/>
            </a:pPr>
            <a:endParaRPr lang="ro-RO" dirty="0">
              <a:latin typeface="Open Sans" panose="020B0606030504020204"/>
            </a:endParaRPr>
          </a:p>
          <a:p>
            <a:pPr>
              <a:defRPr/>
            </a:pPr>
            <a:r>
              <a:rPr lang="ro-RO" dirty="0">
                <a:latin typeface="Open Sans" panose="020B0606030504020204"/>
              </a:rPr>
              <a:t>Elementele de mai sus tind să fie mai pozitive și mai intense pentru cei mai tineri / nou intrați în industrie -  18-24 ani - și devin mai nuanțate, cu elemente mai realiste și opinii mai puțin optimiste pe măsură ce experiența acestora în industrie crește</a:t>
            </a:r>
            <a:r>
              <a:rPr lang="en-US" dirty="0">
                <a:latin typeface="Open Sans" panose="020B0606030504020204"/>
              </a:rPr>
              <a:t>.</a:t>
            </a:r>
            <a:endParaRPr lang="ro-RO" dirty="0">
              <a:solidFill>
                <a:schemeClr val="tx1"/>
              </a:solidFill>
              <a:latin typeface="Open Sans" panose="020B0606030504020204"/>
            </a:endParaRPr>
          </a:p>
        </p:txBody>
      </p:sp>
    </p:spTree>
    <p:extLst>
      <p:ext uri="{BB962C8B-B14F-4D97-AF65-F5344CB8AC3E}">
        <p14:creationId xmlns:p14="http://schemas.microsoft.com/office/powerpoint/2010/main" val="385375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Rezuma</a:t>
            </a:r>
            <a:r>
              <a:rPr lang="ro-RO" altLang="en-US" sz="2800" b="1"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t </a:t>
            </a:r>
            <a:r>
              <a:rPr lang="en-US" altLang="en-US" sz="2800" b="1" i="1"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[cont.]</a:t>
            </a:r>
            <a:endParaRPr kumimoji="0" lang="ro-RO" altLang="en-US" sz="2800" b="1" i="1" u="none" strike="noStrike" kern="1200" cap="small" spc="0" normalizeH="0" baseline="0" noProof="0" dirty="0">
              <a:ln>
                <a:noFill/>
              </a:ln>
              <a:solidFill>
                <a:srgbClr val="FBDC1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4CC04574-5111-E876-CBE8-BDBE162C3C8E}"/>
              </a:ext>
            </a:extLst>
          </p:cNvPr>
          <p:cNvSpPr txBox="1"/>
          <p:nvPr/>
        </p:nvSpPr>
        <p:spPr>
          <a:xfrm>
            <a:off x="353465" y="757236"/>
            <a:ext cx="11826681" cy="4247317"/>
          </a:xfrm>
          <a:prstGeom prst="rect">
            <a:avLst/>
          </a:prstGeom>
          <a:noFill/>
        </p:spPr>
        <p:txBody>
          <a:bodyPr wrap="square">
            <a:spAutoFit/>
          </a:bodyPr>
          <a:lstStyle/>
          <a:p>
            <a:pPr marR="0" lvl="0" fontAlgn="auto">
              <a:lnSpc>
                <a:spcPct val="100000"/>
              </a:lnSpc>
              <a:spcBef>
                <a:spcPts val="0"/>
              </a:spcBef>
              <a:spcAft>
                <a:spcPts val="0"/>
              </a:spcAft>
              <a:buClrTx/>
              <a:buSzTx/>
              <a:tabLst/>
              <a:defRPr/>
            </a:pPr>
            <a:r>
              <a:rPr lang="ro-RO" dirty="0">
                <a:latin typeface="Open Sans" panose="020B0606030504020204"/>
              </a:rPr>
              <a:t>În ceea ce privește lucrul hibrid – o combinație de lucru de acasă și venit la birou – reacțiile participanților sunt pozitive: echilibrul dintre viața profesională și cea personală este drastic îmbunătățit pentru 70% din respondenți. Aceasta se întâmplă în condițiile în care numai 10% muncesc numai de la birou în vreme ce alți 82% muncesc în regim hibrid.</a:t>
            </a:r>
          </a:p>
          <a:p>
            <a:pPr marR="0" lvl="0" fontAlgn="auto">
              <a:lnSpc>
                <a:spcPct val="100000"/>
              </a:lnSpc>
              <a:spcBef>
                <a:spcPts val="0"/>
              </a:spcBef>
              <a:spcAft>
                <a:spcPts val="0"/>
              </a:spcAft>
              <a:buClrTx/>
              <a:buSzTx/>
              <a:tabLst/>
              <a:defRPr/>
            </a:pPr>
            <a:endParaRPr lang="ro-RO" dirty="0">
              <a:solidFill>
                <a:schemeClr val="tx1"/>
              </a:solidFill>
              <a:latin typeface="Open Sans" panose="020B0606030504020204"/>
            </a:endParaRPr>
          </a:p>
          <a:p>
            <a:pPr marR="0" lvl="0" fontAlgn="auto">
              <a:lnSpc>
                <a:spcPct val="100000"/>
              </a:lnSpc>
              <a:spcBef>
                <a:spcPts val="0"/>
              </a:spcBef>
              <a:spcAft>
                <a:spcPts val="0"/>
              </a:spcAft>
              <a:buClrTx/>
              <a:buSzTx/>
              <a:tabLst/>
              <a:defRPr/>
            </a:pPr>
            <a:r>
              <a:rPr lang="ro-RO" dirty="0">
                <a:latin typeface="Open Sans" panose="020B0606030504020204"/>
              </a:rPr>
              <a:t>Dintre avantajele lucrului hibrid, cele mai importante sunt:</a:t>
            </a:r>
          </a:p>
          <a:p>
            <a:pPr marR="0" lvl="0" fontAlgn="auto">
              <a:lnSpc>
                <a:spcPct val="100000"/>
              </a:lnSpc>
              <a:spcBef>
                <a:spcPts val="0"/>
              </a:spcBef>
              <a:spcAft>
                <a:spcPts val="0"/>
              </a:spcAft>
              <a:buClrTx/>
              <a:buSzTx/>
              <a:tabLst/>
              <a:defRPr/>
            </a:pPr>
            <a:endParaRPr lang="ro-RO" dirty="0">
              <a:solidFill>
                <a:schemeClr val="tx1"/>
              </a:solidFill>
              <a:latin typeface="Open Sans" panose="020B0606030504020204"/>
            </a:endParaRPr>
          </a:p>
          <a:p>
            <a:pPr marL="742950" lvl="1" indent="-285750">
              <a:buFont typeface="Arial" panose="020B0604020202020204" pitchFamily="34" charset="0"/>
              <a:buChar char="•"/>
              <a:defRPr/>
            </a:pPr>
            <a:r>
              <a:rPr lang="ro-RO" dirty="0">
                <a:solidFill>
                  <a:schemeClr val="tx1"/>
                </a:solidFill>
                <a:latin typeface="Open Sans" panose="020B0606030504020204"/>
              </a:rPr>
              <a:t>eliminarea </a:t>
            </a:r>
            <a:r>
              <a:rPr lang="ro-RO" dirty="0">
                <a:latin typeface="Open Sans" panose="020B0606030504020204"/>
              </a:rPr>
              <a:t>”navetei”</a:t>
            </a:r>
          </a:p>
          <a:p>
            <a:pPr marL="742950" lvl="1" indent="-285750">
              <a:buFont typeface="Arial" panose="020B0604020202020204" pitchFamily="34" charset="0"/>
              <a:buChar char="•"/>
              <a:defRPr/>
            </a:pPr>
            <a:r>
              <a:rPr lang="ro-RO" dirty="0">
                <a:solidFill>
                  <a:schemeClr val="tx1"/>
                </a:solidFill>
                <a:latin typeface="Open Sans" panose="020B0606030504020204"/>
              </a:rPr>
              <a:t>optimizarea timpului consumat pe activități cum sunt întâlnirile fizice</a:t>
            </a:r>
          </a:p>
          <a:p>
            <a:pPr marL="742950" lvl="1" indent="-285750">
              <a:buFont typeface="Arial" panose="020B0604020202020204" pitchFamily="34" charset="0"/>
              <a:buChar char="•"/>
              <a:defRPr/>
            </a:pPr>
            <a:endParaRPr lang="ro-RO" dirty="0">
              <a:latin typeface="Open Sans" panose="020B0606030504020204"/>
            </a:endParaRPr>
          </a:p>
          <a:p>
            <a:pPr marL="285750" indent="-285750">
              <a:buFont typeface="Arial" panose="020B0604020202020204" pitchFamily="34" charset="0"/>
              <a:buChar char="•"/>
              <a:defRPr/>
            </a:pPr>
            <a:r>
              <a:rPr lang="ro-RO" dirty="0">
                <a:latin typeface="Open Sans" panose="020B0606030504020204"/>
              </a:rPr>
              <a:t>Dintre dificultățile lucrului hibrid, cele mai resimțite sunt:</a:t>
            </a:r>
          </a:p>
          <a:p>
            <a:pPr marL="285750" indent="-285750">
              <a:buFont typeface="Arial" panose="020B0604020202020204" pitchFamily="34" charset="0"/>
              <a:buChar char="•"/>
              <a:defRPr/>
            </a:pPr>
            <a:endParaRPr lang="ro-RO" dirty="0">
              <a:solidFill>
                <a:schemeClr val="tx1"/>
              </a:solidFill>
              <a:latin typeface="Open Sans" panose="020B0606030504020204"/>
            </a:endParaRPr>
          </a:p>
          <a:p>
            <a:pPr marL="742950" lvl="1" indent="-285750">
              <a:buFont typeface="Arial" panose="020B0604020202020204" pitchFamily="34" charset="0"/>
              <a:buChar char="•"/>
              <a:defRPr/>
            </a:pPr>
            <a:r>
              <a:rPr lang="ro-RO" dirty="0">
                <a:latin typeface="Open Sans" panose="020B0606030504020204"/>
              </a:rPr>
              <a:t>menținerea relațiilor cu, colegii de muncă</a:t>
            </a:r>
          </a:p>
          <a:p>
            <a:pPr marL="742950" lvl="1" indent="-285750">
              <a:buFont typeface="Arial" panose="020B0604020202020204" pitchFamily="34" charset="0"/>
              <a:buChar char="•"/>
              <a:defRPr/>
            </a:pPr>
            <a:r>
              <a:rPr lang="ro-RO" dirty="0">
                <a:solidFill>
                  <a:schemeClr val="tx1"/>
                </a:solidFill>
                <a:latin typeface="Open Sans" panose="020B0606030504020204"/>
              </a:rPr>
              <a:t>menținerea culturii agenției</a:t>
            </a:r>
          </a:p>
          <a:p>
            <a:pPr marL="742950" lvl="1" indent="-285750">
              <a:buFont typeface="Arial" panose="020B0604020202020204" pitchFamily="34" charset="0"/>
              <a:buChar char="•"/>
              <a:defRPr/>
            </a:pPr>
            <a:r>
              <a:rPr lang="ro-RO" dirty="0">
                <a:latin typeface="Open Sans" panose="020B0606030504020204"/>
              </a:rPr>
              <a:t>desfășurarea unora dintre activitățile de echipă</a:t>
            </a:r>
            <a:endParaRPr lang="ro-RO" dirty="0">
              <a:solidFill>
                <a:schemeClr val="tx1"/>
              </a:solidFill>
              <a:latin typeface="Open Sans" panose="020B0606030504020204"/>
            </a:endParaRPr>
          </a:p>
        </p:txBody>
      </p:sp>
    </p:spTree>
    <p:extLst>
      <p:ext uri="{BB962C8B-B14F-4D97-AF65-F5344CB8AC3E}">
        <p14:creationId xmlns:p14="http://schemas.microsoft.com/office/powerpoint/2010/main" val="344430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Rezuma</a:t>
            </a:r>
            <a:r>
              <a:rPr lang="ro-RO" altLang="en-US" sz="2800" b="1"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t </a:t>
            </a:r>
            <a:r>
              <a:rPr lang="en-US" altLang="en-US" sz="2800" b="1" i="1"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[cont.]</a:t>
            </a:r>
            <a:endParaRPr kumimoji="0" lang="ro-RO" altLang="en-US" sz="2800" b="1" i="1" u="none" strike="noStrike" kern="1200" cap="small" spc="0" normalizeH="0" baseline="0" noProof="0" dirty="0">
              <a:ln>
                <a:noFill/>
              </a:ln>
              <a:solidFill>
                <a:srgbClr val="FBDC1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4CC04574-5111-E876-CBE8-BDBE162C3C8E}"/>
              </a:ext>
            </a:extLst>
          </p:cNvPr>
          <p:cNvSpPr txBox="1"/>
          <p:nvPr/>
        </p:nvSpPr>
        <p:spPr>
          <a:xfrm>
            <a:off x="353465" y="757236"/>
            <a:ext cx="11826681" cy="4524315"/>
          </a:xfrm>
          <a:prstGeom prst="rect">
            <a:avLst/>
          </a:prstGeom>
          <a:noFill/>
        </p:spPr>
        <p:txBody>
          <a:bodyPr wrap="square">
            <a:spAutoFit/>
          </a:bodyPr>
          <a:lstStyle/>
          <a:p>
            <a:pPr marR="0" lvl="0" fontAlgn="auto">
              <a:lnSpc>
                <a:spcPct val="100000"/>
              </a:lnSpc>
              <a:spcBef>
                <a:spcPts val="0"/>
              </a:spcBef>
              <a:spcAft>
                <a:spcPts val="0"/>
              </a:spcAft>
              <a:buClrTx/>
              <a:buSzTx/>
              <a:tabLst/>
              <a:defRPr/>
            </a:pPr>
            <a:r>
              <a:rPr lang="ro-RO" dirty="0">
                <a:latin typeface="Open Sans" panose="020B0606030504020204"/>
              </a:rPr>
              <a:t>În raport cu aspectele cu impact public și social,  DEI (diversitate, egalitate și incluziune) și respectiv sustenabilitate:</a:t>
            </a:r>
          </a:p>
          <a:p>
            <a:pPr marR="0" lvl="0" fontAlgn="auto">
              <a:lnSpc>
                <a:spcPct val="100000"/>
              </a:lnSpc>
              <a:spcBef>
                <a:spcPts val="0"/>
              </a:spcBef>
              <a:spcAft>
                <a:spcPts val="0"/>
              </a:spcAft>
              <a:buClrTx/>
              <a:buSzTx/>
              <a:tabLst/>
              <a:defRPr/>
            </a:pPr>
            <a:endParaRPr lang="ro-RO" dirty="0">
              <a:solidFill>
                <a:schemeClr val="tx1"/>
              </a:solidFill>
              <a:latin typeface="Open Sans" panose="020B0606030504020204"/>
            </a:endParaRPr>
          </a:p>
          <a:p>
            <a:pPr marL="742950" lvl="1" indent="-285750">
              <a:buFont typeface="Arial" panose="020B0604020202020204" pitchFamily="34" charset="0"/>
              <a:buChar char="•"/>
              <a:defRPr/>
            </a:pPr>
            <a:r>
              <a:rPr lang="ro-RO" dirty="0">
                <a:latin typeface="Open Sans" panose="020B0606030504020204"/>
              </a:rPr>
              <a:t>mai mult de jumătate din respondenți consideră că echilibrul de gen în rolurile creative se îmbunătățește – această opinie fiind mai puternică în rândul celor nou veniți în industrie (</a:t>
            </a:r>
            <a:r>
              <a:rPr lang="en-US" dirty="0">
                <a:latin typeface="Open Sans" panose="020B0606030504020204"/>
              </a:rPr>
              <a:t>&lt;2</a:t>
            </a:r>
            <a:r>
              <a:rPr lang="ro-RO" dirty="0">
                <a:latin typeface="Open Sans" panose="020B0606030504020204"/>
              </a:rPr>
              <a:t> ani experiență)</a:t>
            </a:r>
          </a:p>
          <a:p>
            <a:pPr marL="742950" lvl="1" indent="-285750">
              <a:buFont typeface="Arial" panose="020B0604020202020204" pitchFamily="34" charset="0"/>
              <a:buChar char="•"/>
              <a:defRPr/>
            </a:pPr>
            <a:r>
              <a:rPr lang="ro-RO" dirty="0">
                <a:solidFill>
                  <a:schemeClr val="tx1"/>
                </a:solidFill>
                <a:latin typeface="Open Sans" panose="020B0606030504020204"/>
              </a:rPr>
              <a:t>în general vorbin</a:t>
            </a:r>
            <a:r>
              <a:rPr lang="ro-RO" dirty="0">
                <a:latin typeface="Open Sans" panose="020B0606030504020204"/>
              </a:rPr>
              <a:t>d opiniile cele mai pozitive despre aspectele care țin de DEI sunt măsurate în grupul angajaților aflați la început cu mai puțin de 2 ani experiență</a:t>
            </a:r>
          </a:p>
          <a:p>
            <a:pPr marL="742950" lvl="1" indent="-285750">
              <a:buFont typeface="Arial" panose="020B0604020202020204" pitchFamily="34" charset="0"/>
              <a:buChar char="•"/>
              <a:defRPr/>
            </a:pPr>
            <a:r>
              <a:rPr lang="ro-RO" dirty="0">
                <a:solidFill>
                  <a:schemeClr val="tx1"/>
                </a:solidFill>
                <a:latin typeface="Open Sans" panose="020B0606030504020204"/>
              </a:rPr>
              <a:t>indiferent de nivelul de experiență în agenție, participanții la studiu consideră că industria de comunicare are un rol cheie în a facilita acceptarea diversității în România la nivel societal – această opinie este cea mai puternică la nive</a:t>
            </a:r>
            <a:r>
              <a:rPr lang="ro-RO" dirty="0">
                <a:latin typeface="Open Sans" panose="020B0606030504020204"/>
              </a:rPr>
              <a:t>l de leadership/director (85%)</a:t>
            </a:r>
          </a:p>
          <a:p>
            <a:pPr marL="742950" lvl="1" indent="-285750">
              <a:buFont typeface="Arial" panose="020B0604020202020204" pitchFamily="34" charset="0"/>
              <a:buChar char="•"/>
              <a:defRPr/>
            </a:pPr>
            <a:endParaRPr lang="ro-RO" dirty="0">
              <a:solidFill>
                <a:schemeClr val="tx1"/>
              </a:solidFill>
              <a:latin typeface="Open Sans" panose="020B0606030504020204"/>
            </a:endParaRPr>
          </a:p>
          <a:p>
            <a:pPr marL="742950" lvl="1" indent="-285750">
              <a:buFont typeface="Arial" panose="020B0604020202020204" pitchFamily="34" charset="0"/>
              <a:buChar char="•"/>
              <a:defRPr/>
            </a:pPr>
            <a:r>
              <a:rPr lang="ro-RO" dirty="0">
                <a:latin typeface="Open Sans" panose="020B0606030504020204"/>
              </a:rPr>
              <a:t>Industria de comunicare este privită de către cei mai mulți ca având un rol cheie în influențarea comportamentelor consumatorilor în ceea ce privește sustenabilitatea (88%)</a:t>
            </a:r>
          </a:p>
          <a:p>
            <a:pPr marL="742950" lvl="1" indent="-285750">
              <a:buFont typeface="Arial" panose="020B0604020202020204" pitchFamily="34" charset="0"/>
              <a:buChar char="•"/>
              <a:defRPr/>
            </a:pPr>
            <a:r>
              <a:rPr lang="ro-RO" dirty="0">
                <a:latin typeface="Open Sans" panose="020B0606030504020204"/>
              </a:rPr>
              <a:t>Pe de altă parte subiectul sustenabilității este perceput ca unul despre care atât agențiile cât și clienții acestora mai au lucruri de aflat și prin urmare încă mai există rute de explorat în acest sens</a:t>
            </a:r>
            <a:endParaRPr lang="ro-RO" dirty="0">
              <a:solidFill>
                <a:schemeClr val="tx1"/>
              </a:solidFill>
              <a:latin typeface="Open Sans" panose="020B0606030504020204"/>
            </a:endParaRPr>
          </a:p>
        </p:txBody>
      </p:sp>
    </p:spTree>
    <p:extLst>
      <p:ext uri="{BB962C8B-B14F-4D97-AF65-F5344CB8AC3E}">
        <p14:creationId xmlns:p14="http://schemas.microsoft.com/office/powerpoint/2010/main" val="3133792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0" y="-17077"/>
            <a:ext cx="12192000" cy="572849"/>
          </a:xfrm>
          <a:prstGeom prst="rect">
            <a:avLst/>
          </a:prstGeom>
          <a:solidFill>
            <a:schemeClr val="tx1"/>
          </a:solidFill>
          <a:ln w="9525">
            <a:noFill/>
            <a:miter lim="800000"/>
            <a:headEnd/>
            <a:tailEnd/>
          </a:ln>
        </p:spPr>
        <p:txBody>
          <a:bodyPr>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ro-RO" altLang="en-US" sz="2800" b="1" i="0" u="none" strike="noStrike" kern="1200" cap="small"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Rezuma</a:t>
            </a:r>
            <a:r>
              <a:rPr lang="ro-RO" altLang="en-US" sz="2800" b="1"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t </a:t>
            </a:r>
            <a:r>
              <a:rPr lang="en-US" altLang="en-US" sz="2800" b="1" i="1"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[cont.]</a:t>
            </a:r>
            <a:endParaRPr kumimoji="0" lang="ro-RO" altLang="en-US" sz="2800" b="1" i="1" u="none" strike="noStrike" kern="1200" cap="small" spc="0" normalizeH="0" baseline="0" noProof="0" dirty="0">
              <a:ln>
                <a:noFill/>
              </a:ln>
              <a:solidFill>
                <a:srgbClr val="FBDC1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3">
            <a:extLst>
              <a:ext uri="{FF2B5EF4-FFF2-40B4-BE49-F238E27FC236}">
                <a16:creationId xmlns:a16="http://schemas.microsoft.com/office/drawing/2014/main" id="{909E460C-B6D0-4CD3-8136-4245CB4C171F}"/>
              </a:ext>
            </a:extLst>
          </p:cNvPr>
          <p:cNvPicPr>
            <a:picLocks noChangeAspect="1"/>
          </p:cNvPicPr>
          <p:nvPr/>
        </p:nvPicPr>
        <p:blipFill>
          <a:blip r:embed="rId2"/>
          <a:srcRect/>
          <a:stretch>
            <a:fillRect/>
          </a:stretch>
        </p:blipFill>
        <p:spPr bwMode="auto">
          <a:xfrm>
            <a:off x="0" y="6468109"/>
            <a:ext cx="12192000" cy="413459"/>
          </a:xfrm>
          <a:prstGeom prst="rect">
            <a:avLst/>
          </a:prstGeom>
          <a:noFill/>
          <a:ln w="9525">
            <a:noFill/>
            <a:miter lim="800000"/>
            <a:headEnd/>
            <a:tailEnd/>
          </a:ln>
        </p:spPr>
      </p:pic>
      <p:sp>
        <p:nvSpPr>
          <p:cNvPr id="31" name="Slide Number Placeholder 7">
            <a:extLst>
              <a:ext uri="{FF2B5EF4-FFF2-40B4-BE49-F238E27FC236}">
                <a16:creationId xmlns:a16="http://schemas.microsoft.com/office/drawing/2014/main" id="{7069E0FC-4F9F-4CAE-B4F2-255A7D564352}"/>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ro-RO"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4CC04574-5111-E876-CBE8-BDBE162C3C8E}"/>
              </a:ext>
            </a:extLst>
          </p:cNvPr>
          <p:cNvSpPr txBox="1"/>
          <p:nvPr/>
        </p:nvSpPr>
        <p:spPr>
          <a:xfrm>
            <a:off x="353465" y="757236"/>
            <a:ext cx="11826681" cy="4801314"/>
          </a:xfrm>
          <a:prstGeom prst="rect">
            <a:avLst/>
          </a:prstGeom>
          <a:noFill/>
        </p:spPr>
        <p:txBody>
          <a:bodyPr wrap="square">
            <a:spAutoFit/>
          </a:bodyPr>
          <a:lstStyle/>
          <a:p>
            <a:pPr marR="0" lvl="0" fontAlgn="auto">
              <a:lnSpc>
                <a:spcPct val="100000"/>
              </a:lnSpc>
              <a:spcBef>
                <a:spcPts val="0"/>
              </a:spcBef>
              <a:spcAft>
                <a:spcPts val="0"/>
              </a:spcAft>
              <a:buClrTx/>
              <a:buSzTx/>
              <a:tabLst/>
              <a:defRPr/>
            </a:pPr>
            <a:r>
              <a:rPr lang="ro-RO" dirty="0">
                <a:latin typeface="Open Sans" panose="020B0606030504020204"/>
              </a:rPr>
              <a:t>90% din participanții la studiu afirmă că inflația le-a redus puterea de cumpărare în ultimele 6 luni. </a:t>
            </a:r>
          </a:p>
          <a:p>
            <a:pPr marR="0" lvl="0" fontAlgn="auto">
              <a:lnSpc>
                <a:spcPct val="100000"/>
              </a:lnSpc>
              <a:spcBef>
                <a:spcPts val="0"/>
              </a:spcBef>
              <a:spcAft>
                <a:spcPts val="0"/>
              </a:spcAft>
              <a:buClrTx/>
              <a:buSzTx/>
              <a:tabLst/>
              <a:defRPr/>
            </a:pPr>
            <a:endParaRPr lang="ro-RO" dirty="0">
              <a:latin typeface="Open Sans" panose="020B0606030504020204"/>
            </a:endParaRPr>
          </a:p>
          <a:p>
            <a:pPr marR="0" lvl="0" fontAlgn="auto">
              <a:lnSpc>
                <a:spcPct val="100000"/>
              </a:lnSpc>
              <a:spcBef>
                <a:spcPts val="0"/>
              </a:spcBef>
              <a:spcAft>
                <a:spcPts val="0"/>
              </a:spcAft>
              <a:buClrTx/>
              <a:buSzTx/>
              <a:tabLst/>
              <a:defRPr/>
            </a:pPr>
            <a:r>
              <a:rPr lang="ro-RO" dirty="0">
                <a:latin typeface="Open Sans" panose="020B0606030504020204"/>
              </a:rPr>
              <a:t>Pentru 73% impactul de acest fel se traduce în reducerea directă a cheltuielilor pentru recreere și relaxare - </a:t>
            </a:r>
            <a:r>
              <a:rPr lang="it-IT" dirty="0">
                <a:latin typeface="Open Sans" panose="020B0606030504020204"/>
              </a:rPr>
              <a:t>ieșiri, petrecerea a timpului liber, călătorii</a:t>
            </a:r>
            <a:r>
              <a:rPr lang="ro-RO" dirty="0">
                <a:latin typeface="Open Sans" panose="020B0606030504020204"/>
              </a:rPr>
              <a:t>.</a:t>
            </a:r>
          </a:p>
          <a:p>
            <a:pPr marR="0" lvl="0" fontAlgn="auto">
              <a:lnSpc>
                <a:spcPct val="100000"/>
              </a:lnSpc>
              <a:spcBef>
                <a:spcPts val="0"/>
              </a:spcBef>
              <a:spcAft>
                <a:spcPts val="0"/>
              </a:spcAft>
              <a:buClrTx/>
              <a:buSzTx/>
              <a:tabLst/>
              <a:defRPr/>
            </a:pPr>
            <a:endParaRPr lang="ro-RO" dirty="0">
              <a:latin typeface="Open Sans" panose="020B0606030504020204"/>
            </a:endParaRPr>
          </a:p>
          <a:p>
            <a:pPr marR="0" lvl="0" fontAlgn="auto">
              <a:lnSpc>
                <a:spcPct val="100000"/>
              </a:lnSpc>
              <a:spcBef>
                <a:spcPts val="0"/>
              </a:spcBef>
              <a:spcAft>
                <a:spcPts val="0"/>
              </a:spcAft>
              <a:buClrTx/>
              <a:buSzTx/>
              <a:tabLst/>
              <a:defRPr/>
            </a:pPr>
            <a:r>
              <a:rPr lang="ro-RO" dirty="0">
                <a:latin typeface="Open Sans" panose="020B0606030504020204"/>
              </a:rPr>
              <a:t>Din punct de vedere al felului în care percep salariul ca fiind suficient sau nu pentru nevoile lor de viață angajații din industria de comunicare parcurg 2 etape diferite:</a:t>
            </a:r>
          </a:p>
          <a:p>
            <a:pPr marR="0" lvl="0" fontAlgn="auto">
              <a:lnSpc>
                <a:spcPct val="100000"/>
              </a:lnSpc>
              <a:spcBef>
                <a:spcPts val="0"/>
              </a:spcBef>
              <a:spcAft>
                <a:spcPts val="0"/>
              </a:spcAft>
              <a:buClrTx/>
              <a:buSzTx/>
              <a:tabLst/>
              <a:defRPr/>
            </a:pPr>
            <a:endParaRPr lang="ro-RO" dirty="0">
              <a:latin typeface="Open Sans" panose="020B0606030504020204"/>
            </a:endParaRPr>
          </a:p>
          <a:p>
            <a:pPr marL="742950" lvl="1" indent="-285750">
              <a:buFont typeface="Arial" panose="020B0604020202020204" pitchFamily="34" charset="0"/>
              <a:buChar char="•"/>
              <a:defRPr/>
            </a:pPr>
            <a:r>
              <a:rPr lang="ro-RO" dirty="0">
                <a:latin typeface="Open Sans" panose="020B0606030504020204"/>
              </a:rPr>
              <a:t>la nivel de început în industrie salariul are cea mai ridicată percepție ca fiind insuficient care apoi scade după câțiva ani de experiență – când probabil recompensele și beneficiile primite de la organizație cresc</a:t>
            </a:r>
          </a:p>
          <a:p>
            <a:pPr marL="742950" lvl="1" indent="-285750">
              <a:buFont typeface="Arial" panose="020B0604020202020204" pitchFamily="34" charset="0"/>
              <a:buChar char="•"/>
              <a:defRPr/>
            </a:pPr>
            <a:r>
              <a:rPr lang="ro-RO" dirty="0">
                <a:latin typeface="Open Sans" panose="020B0606030504020204"/>
              </a:rPr>
              <a:t>la trecerea la un nivel junior management această insuficiență este din nou resimțită ca acută pentru că (cel mai probabil) deși există o creștere a recompenselor și beneficiilor angajații intră în mod organic în etape de viață care aduc automat mai multe nevoi și așteptări (familie, nevoi de status social etc.)</a:t>
            </a:r>
          </a:p>
          <a:p>
            <a:pPr marR="0" lvl="0" fontAlgn="auto">
              <a:lnSpc>
                <a:spcPct val="100000"/>
              </a:lnSpc>
              <a:spcBef>
                <a:spcPts val="0"/>
              </a:spcBef>
              <a:spcAft>
                <a:spcPts val="0"/>
              </a:spcAft>
              <a:buClrTx/>
              <a:buSzTx/>
              <a:tabLst/>
              <a:defRPr/>
            </a:pPr>
            <a:endParaRPr lang="ro-RO" dirty="0">
              <a:solidFill>
                <a:schemeClr val="tx1"/>
              </a:solidFill>
              <a:latin typeface="Open Sans" panose="020B0606030504020204"/>
            </a:endParaRPr>
          </a:p>
          <a:p>
            <a:pPr marR="0" lvl="0" fontAlgn="auto">
              <a:lnSpc>
                <a:spcPct val="100000"/>
              </a:lnSpc>
              <a:spcBef>
                <a:spcPts val="0"/>
              </a:spcBef>
              <a:spcAft>
                <a:spcPts val="0"/>
              </a:spcAft>
              <a:buClrTx/>
              <a:buSzTx/>
              <a:tabLst/>
              <a:defRPr/>
            </a:pPr>
            <a:endParaRPr lang="ro-RO" dirty="0">
              <a:solidFill>
                <a:schemeClr val="tx1"/>
              </a:solidFill>
              <a:latin typeface="Open Sans" panose="020B0606030504020204"/>
            </a:endParaRPr>
          </a:p>
        </p:txBody>
      </p:sp>
    </p:spTree>
    <p:extLst>
      <p:ext uri="{BB962C8B-B14F-4D97-AF65-F5344CB8AC3E}">
        <p14:creationId xmlns:p14="http://schemas.microsoft.com/office/powerpoint/2010/main" val="779387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oon checklist and pencil">
            <a:extLst>
              <a:ext uri="{FF2B5EF4-FFF2-40B4-BE49-F238E27FC236}">
                <a16:creationId xmlns:a16="http://schemas.microsoft.com/office/drawing/2014/main" id="{BBB421F9-D76E-95C9-85C9-554F2774B6A9}"/>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125597" y="1655543"/>
            <a:ext cx="4758742" cy="3569057"/>
          </a:xfrm>
          <a:prstGeom prst="rect">
            <a:avLst/>
          </a:prstGeom>
        </p:spPr>
      </p:pic>
      <p:sp>
        <p:nvSpPr>
          <p:cNvPr id="9218" name="TextBox 3"/>
          <p:cNvSpPr txBox="1">
            <a:spLocks noChangeArrowheads="1"/>
          </p:cNvSpPr>
          <p:nvPr/>
        </p:nvSpPr>
        <p:spPr bwMode="auto">
          <a:xfrm>
            <a:off x="6135785" y="3178963"/>
            <a:ext cx="5605532" cy="64633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3600" b="1" i="0" u="none" strike="noStrike" kern="1200" cap="small" spc="0" normalizeH="0" baseline="0" dirty="0">
                <a:ln>
                  <a:noFill/>
                </a:ln>
                <a:effectLst/>
                <a:uLnTx/>
                <a:uFillTx/>
                <a:latin typeface="Open Sans" panose="020B0606030504020204" pitchFamily="34" charset="0"/>
                <a:ea typeface="Open Sans" panose="020B0606030504020204" pitchFamily="34" charset="0"/>
                <a:cs typeface="Open Sans" panose="020B0606030504020204" pitchFamily="34" charset="0"/>
              </a:rPr>
              <a:t>Participarea la Studiu</a:t>
            </a:r>
          </a:p>
        </p:txBody>
      </p:sp>
      <p:sp>
        <p:nvSpPr>
          <p:cNvPr id="6" name="TextBox 7">
            <a:extLst>
              <a:ext uri="{FF2B5EF4-FFF2-40B4-BE49-F238E27FC236}">
                <a16:creationId xmlns:a16="http://schemas.microsoft.com/office/drawing/2014/main" id="{0F171330-15B1-4D59-8442-0C562C8D8CB8}"/>
              </a:ext>
            </a:extLst>
          </p:cNvPr>
          <p:cNvSpPr txBox="1">
            <a:spLocks noChangeArrowheads="1"/>
          </p:cNvSpPr>
          <p:nvPr/>
        </p:nvSpPr>
        <p:spPr bwMode="auto">
          <a:xfrm>
            <a:off x="10596079" y="6592389"/>
            <a:ext cx="1595921" cy="26561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067"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D&amp;D Research 202</a:t>
            </a:r>
            <a:r>
              <a:rPr lang="en-US" sz="1067" dirty="0">
                <a:solidFill>
                  <a:prstClr val="white"/>
                </a:solidFill>
                <a:latin typeface="Open Sans" panose="020B0606030504020204" pitchFamily="34" charset="0"/>
                <a:ea typeface="Open Sans" panose="020B0606030504020204" pitchFamily="34" charset="0"/>
                <a:cs typeface="Open Sans" panose="020B0606030504020204" pitchFamily="34" charset="0"/>
              </a:rPr>
              <a:t>4</a:t>
            </a:r>
            <a:endParaRPr kumimoji="0" lang="ro-RO" sz="1067"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340A047A-9FC5-463E-B8BE-D3410A0CE6AC}"/>
              </a:ext>
            </a:extLst>
          </p:cNvPr>
          <p:cNvSpPr>
            <a:spLocks noGrp="1"/>
          </p:cNvSpPr>
          <p:nvPr>
            <p:ph type="sldNum" sz="quarter" idx="12"/>
          </p:nvPr>
        </p:nvSpPr>
        <p:spPr>
          <a:xfrm>
            <a:off x="5773867" y="6496072"/>
            <a:ext cx="4818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61E3B3-48A6-4991-9E1B-B8F99FF65DC3}" type="slidenum">
              <a:rPr kumimoji="0" lang="ro-RO" sz="1000" b="0" i="0" u="none" strike="noStrike" kern="1200" cap="none" spc="0" normalizeH="0" baseline="0" noProof="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ro-RO"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E32EC2CE-E47F-459C-88F4-A7BB1F9BA1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717" y="0"/>
            <a:ext cx="11235600" cy="384071"/>
          </a:xfrm>
          <a:prstGeom prst="rect">
            <a:avLst/>
          </a:prstGeom>
        </p:spPr>
      </p:pic>
    </p:spTree>
    <p:extLst>
      <p:ext uri="{BB962C8B-B14F-4D97-AF65-F5344CB8AC3E}">
        <p14:creationId xmlns:p14="http://schemas.microsoft.com/office/powerpoint/2010/main" val="319673018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26565</TotalTime>
  <Words>3160</Words>
  <Application>Microsoft Office PowerPoint</Application>
  <PresentationFormat>Widescreen</PresentationFormat>
  <Paragraphs>270</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Open Sans</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Anca Popescu</dc:creator>
  <cp:lastModifiedBy>Vlad Tureanu</cp:lastModifiedBy>
  <cp:revision>1468</cp:revision>
  <cp:lastPrinted>2015-07-27T10:59:42Z</cp:lastPrinted>
  <dcterms:created xsi:type="dcterms:W3CDTF">2015-04-15T07:22:48Z</dcterms:created>
  <dcterms:modified xsi:type="dcterms:W3CDTF">2024-10-11T12:49:49Z</dcterms:modified>
</cp:coreProperties>
</file>