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479854" r:id="rId2"/>
    <p:sldId id="2147480642" r:id="rId3"/>
    <p:sldId id="307" r:id="rId4"/>
    <p:sldId id="2147480643" r:id="rId5"/>
    <p:sldId id="21474798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2002\Desktop\FMCG\q4%202023\FMCG_selectii%20noi_dec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2002\Desktop\FMCG\q4%202023\FMCG_selectii%20noi_dec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38158731655633E-2"/>
          <c:y val="1.709070010798068E-2"/>
          <c:w val="0.97672368253668873"/>
          <c:h val="0.9194156018854493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'Total Ro'!$D$221</c:f>
              <c:strCache>
                <c:ptCount val="1"/>
                <c:pt idx="0">
                  <c:v> Unit value growth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Ro'!$E$219:$O$219</c:f>
              <c:strCache>
                <c:ptCount val="11"/>
                <c:pt idx="0">
                  <c:v> MAT LY </c:v>
                </c:pt>
                <c:pt idx="1">
                  <c:v> MAT TY </c:v>
                </c:pt>
                <c:pt idx="3">
                  <c:v> Q1 2022 </c:v>
                </c:pt>
                <c:pt idx="4">
                  <c:v> Q2 2022 </c:v>
                </c:pt>
                <c:pt idx="5">
                  <c:v> Q3 2022 </c:v>
                </c:pt>
                <c:pt idx="6">
                  <c:v> Q4 2022 </c:v>
                </c:pt>
                <c:pt idx="7">
                  <c:v> Q1 2023 </c:v>
                </c:pt>
                <c:pt idx="8">
                  <c:v> Q2 2023 </c:v>
                </c:pt>
                <c:pt idx="9">
                  <c:v> Q3 2023 </c:v>
                </c:pt>
                <c:pt idx="10">
                  <c:v> Q4 2023 </c:v>
                </c:pt>
              </c:strCache>
            </c:strRef>
          </c:cat>
          <c:val>
            <c:numRef>
              <c:f>'Total Ro'!$E$221:$O$221</c:f>
              <c:numCache>
                <c:formatCode>0.0%</c:formatCode>
                <c:ptCount val="11"/>
                <c:pt idx="0">
                  <c:v>0.16356498293491198</c:v>
                </c:pt>
                <c:pt idx="1">
                  <c:v>0.16410877806406976</c:v>
                </c:pt>
                <c:pt idx="3">
                  <c:v>7.0018521283914587E-2</c:v>
                </c:pt>
                <c:pt idx="4">
                  <c:v>0.1407270668867463</c:v>
                </c:pt>
                <c:pt idx="5">
                  <c:v>0.18933689317910221</c:v>
                </c:pt>
                <c:pt idx="6">
                  <c:v>0.22434842564975507</c:v>
                </c:pt>
                <c:pt idx="7">
                  <c:v>0.23228926461230423</c:v>
                </c:pt>
                <c:pt idx="8">
                  <c:v>0.19465006798300646</c:v>
                </c:pt>
                <c:pt idx="9">
                  <c:v>0.14745002949267391</c:v>
                </c:pt>
                <c:pt idx="10">
                  <c:v>8.3954450077048992E-2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E-4ABB-8EB1-E20C473C56D6}"/>
            </c:ext>
          </c:extLst>
        </c:ser>
        <c:ser>
          <c:idx val="2"/>
          <c:order val="2"/>
          <c:tx>
            <c:strRef>
              <c:f>'Total Ro'!$D$222</c:f>
              <c:strCache>
                <c:ptCount val="1"/>
                <c:pt idx="0">
                  <c:v> Volume growth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49176786752477E-18"/>
                  <c:y val="-2.067628548089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7E-4ABB-8EB1-E20C473C56D6}"/>
                </c:ext>
              </c:extLst>
            </c:dLbl>
            <c:dLbl>
              <c:idx val="4"/>
              <c:layout>
                <c:manualLayout>
                  <c:x val="0"/>
                  <c:y val="-1.80917497957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7E-4ABB-8EB1-E20C473C56D6}"/>
                </c:ext>
              </c:extLst>
            </c:dLbl>
            <c:dLbl>
              <c:idx val="9"/>
              <c:layout>
                <c:manualLayout>
                  <c:x val="0"/>
                  <c:y val="-2.3260821166004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7E-4ABB-8EB1-E20C473C56D6}"/>
                </c:ext>
              </c:extLst>
            </c:dLbl>
            <c:dLbl>
              <c:idx val="10"/>
              <c:layout>
                <c:manualLayout>
                  <c:x val="3.7030505055267927E-2"/>
                  <c:y val="5.1690713702231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7E-4ABB-8EB1-E20C473C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Ro'!$E$219:$O$219</c:f>
              <c:strCache>
                <c:ptCount val="11"/>
                <c:pt idx="0">
                  <c:v> MAT LY </c:v>
                </c:pt>
                <c:pt idx="1">
                  <c:v> MAT TY </c:v>
                </c:pt>
                <c:pt idx="3">
                  <c:v> Q1 2022 </c:v>
                </c:pt>
                <c:pt idx="4">
                  <c:v> Q2 2022 </c:v>
                </c:pt>
                <c:pt idx="5">
                  <c:v> Q3 2022 </c:v>
                </c:pt>
                <c:pt idx="6">
                  <c:v> Q4 2022 </c:v>
                </c:pt>
                <c:pt idx="7">
                  <c:v> Q1 2023 </c:v>
                </c:pt>
                <c:pt idx="8">
                  <c:v> Q2 2023 </c:v>
                </c:pt>
                <c:pt idx="9">
                  <c:v> Q3 2023 </c:v>
                </c:pt>
                <c:pt idx="10">
                  <c:v> Q4 2023 </c:v>
                </c:pt>
              </c:strCache>
            </c:strRef>
          </c:cat>
          <c:val>
            <c:numRef>
              <c:f>'Total Ro'!$E$222:$O$222</c:f>
              <c:numCache>
                <c:formatCode>0.0%</c:formatCode>
                <c:ptCount val="11"/>
                <c:pt idx="0">
                  <c:v>-2.1939791243177739E-3</c:v>
                </c:pt>
                <c:pt idx="1">
                  <c:v>-1.3781875489931253E-2</c:v>
                </c:pt>
                <c:pt idx="3">
                  <c:v>4.8669276113267691E-2</c:v>
                </c:pt>
                <c:pt idx="4">
                  <c:v>-8.8015325875468082E-4</c:v>
                </c:pt>
                <c:pt idx="5">
                  <c:v>-1.4129760215494192E-2</c:v>
                </c:pt>
                <c:pt idx="6">
                  <c:v>-2.0975215545658489E-2</c:v>
                </c:pt>
                <c:pt idx="7">
                  <c:v>-4.307170744837948E-2</c:v>
                </c:pt>
                <c:pt idx="8">
                  <c:v>-1.3139954473891408E-2</c:v>
                </c:pt>
                <c:pt idx="9">
                  <c:v>-5.4256999933821439E-3</c:v>
                </c:pt>
                <c:pt idx="10">
                  <c:v>1.6372704271157498E-2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E-4ABB-8EB1-E20C473C5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793498904"/>
        <c:axId val="793496280"/>
      </c:barChart>
      <c:lineChart>
        <c:grouping val="stacked"/>
        <c:varyColors val="0"/>
        <c:ser>
          <c:idx val="0"/>
          <c:order val="0"/>
          <c:tx>
            <c:strRef>
              <c:f>'Total Ro'!$D$220</c:f>
              <c:strCache>
                <c:ptCount val="1"/>
                <c:pt idx="0">
                  <c:v> Nominal value growth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36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36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57E-4ABB-8EB1-E20C473C56D6}"/>
              </c:ext>
            </c:extLst>
          </c:dPt>
          <c:dPt>
            <c:idx val="10"/>
            <c:marker>
              <c:symbol val="circle"/>
              <c:size val="36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57E-4ABB-8EB1-E20C473C56D6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7E-4ABB-8EB1-E20C473C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Ro'!$E$219:$O$219</c:f>
              <c:strCache>
                <c:ptCount val="11"/>
                <c:pt idx="0">
                  <c:v> MAT LY </c:v>
                </c:pt>
                <c:pt idx="1">
                  <c:v> MAT TY </c:v>
                </c:pt>
                <c:pt idx="3">
                  <c:v> Q1 2022 </c:v>
                </c:pt>
                <c:pt idx="4">
                  <c:v> Q2 2022 </c:v>
                </c:pt>
                <c:pt idx="5">
                  <c:v> Q3 2022 </c:v>
                </c:pt>
                <c:pt idx="6">
                  <c:v> Q4 2022 </c:v>
                </c:pt>
                <c:pt idx="7">
                  <c:v> Q1 2023 </c:v>
                </c:pt>
                <c:pt idx="8">
                  <c:v> Q2 2023 </c:v>
                </c:pt>
                <c:pt idx="9">
                  <c:v> Q3 2023 </c:v>
                </c:pt>
                <c:pt idx="10">
                  <c:v> Q4 2023 </c:v>
                </c:pt>
              </c:strCache>
            </c:strRef>
          </c:cat>
          <c:val>
            <c:numRef>
              <c:f>'Total Ro'!$E$220:$O$220</c:f>
              <c:numCache>
                <c:formatCode>0.0%</c:formatCode>
                <c:ptCount val="11"/>
                <c:pt idx="0">
                  <c:v>0.16137100381059422</c:v>
                </c:pt>
                <c:pt idx="1">
                  <c:v>0.1503269025741385</c:v>
                </c:pt>
                <c:pt idx="3">
                  <c:v>0.11868779739718227</c:v>
                </c:pt>
                <c:pt idx="4">
                  <c:v>0.13984691362799162</c:v>
                </c:pt>
                <c:pt idx="5">
                  <c:v>0.17520713296360801</c:v>
                </c:pt>
                <c:pt idx="6">
                  <c:v>0.20337321010409659</c:v>
                </c:pt>
                <c:pt idx="7">
                  <c:v>0.18921755716392474</c:v>
                </c:pt>
                <c:pt idx="8">
                  <c:v>0.18151011350911506</c:v>
                </c:pt>
                <c:pt idx="9">
                  <c:v>0.14202432949929178</c:v>
                </c:pt>
                <c:pt idx="10">
                  <c:v>0.10032715434820649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E-4ABB-8EB1-E20C473C5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93498904"/>
        <c:axId val="793496280"/>
      </c:lineChart>
      <c:catAx>
        <c:axId val="79349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496280"/>
        <c:crosses val="autoZero"/>
        <c:auto val="1"/>
        <c:lblAlgn val="ctr"/>
        <c:lblOffset val="100"/>
        <c:noMultiLvlLbl val="0"/>
      </c:catAx>
      <c:valAx>
        <c:axId val="7934962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349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32358700574706E-2"/>
          <c:y val="0"/>
          <c:w val="0.94543746850622223"/>
          <c:h val="0.999196451714129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solidFill>
                <a:schemeClr val="bg2"/>
              </a:solidFill>
            </a:ln>
          </c:spPr>
          <c:explosion val="12"/>
          <c:dPt>
            <c:idx val="0"/>
            <c:bubble3D val="0"/>
            <c:spPr>
              <a:solidFill>
                <a:srgbClr val="CB4B7A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8-4F6B-912E-F8AEDB75816D}"/>
              </c:ext>
            </c:extLst>
          </c:dPt>
          <c:dPt>
            <c:idx val="1"/>
            <c:bubble3D val="0"/>
            <c:spPr>
              <a:solidFill>
                <a:srgbClr val="4697E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8-4F6B-912E-F8AEDB75816D}"/>
              </c:ext>
            </c:extLst>
          </c:dPt>
          <c:dPt>
            <c:idx val="2"/>
            <c:bubble3D val="0"/>
            <c:spPr>
              <a:solidFill>
                <a:srgbClr val="FFB5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8-4F6B-912E-F8AEDB75816D}"/>
              </c:ext>
            </c:extLst>
          </c:dPt>
          <c:dPt>
            <c:idx val="3"/>
            <c:bubble3D val="0"/>
            <c:spPr>
              <a:solidFill>
                <a:srgbClr val="675895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8-4F6B-912E-F8AEDB75816D}"/>
              </c:ext>
            </c:extLst>
          </c:dPt>
          <c:dPt>
            <c:idx val="4"/>
            <c:bubble3D val="0"/>
            <c:spPr>
              <a:solidFill>
                <a:schemeClr val="accent3">
                  <a:shade val="70000"/>
                </a:schemeClr>
              </a:solidFill>
              <a:ln w="952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F8-4F6B-912E-F8AEDB75816D}"/>
              </c:ext>
            </c:extLst>
          </c:dPt>
          <c:dPt>
            <c:idx val="5"/>
            <c:bubble3D val="0"/>
            <c:spPr>
              <a:solidFill>
                <a:schemeClr val="accent3">
                  <a:shade val="50000"/>
                </a:schemeClr>
              </a:solidFill>
              <a:ln w="952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F8-4F6B-912E-F8AEDB75816D}"/>
              </c:ext>
            </c:extLst>
          </c:dPt>
          <c:dLbls>
            <c:dLbl>
              <c:idx val="4"/>
              <c:layout>
                <c:manualLayout>
                  <c:x val="4.7665909266628084E-3"/>
                  <c:y val="7.864960723705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7587752188316"/>
                      <c:h val="7.23821618289826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3F8-4F6B-912E-F8AEDB7581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BEVERAGES - NON ALCOHOLIC </c:v>
                </c:pt>
                <c:pt idx="1">
                  <c:v>Drug</c:v>
                </c:pt>
                <c:pt idx="2">
                  <c:v> BEVERAGES - ALCOHOLIC </c:v>
                </c:pt>
                <c:pt idx="3">
                  <c:v> FOOD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0.183</c:v>
                </c:pt>
                <c:pt idx="1">
                  <c:v>0.14199999999999999</c:v>
                </c:pt>
                <c:pt idx="2">
                  <c:v>0.14000000000000001</c:v>
                </c:pt>
                <c:pt idx="3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F8-4F6B-912E-F8AEDB758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"/>
        <c:holeSize val="68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Arial (Body)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32358700574706E-2"/>
          <c:y val="0"/>
          <c:w val="0.94543746850622223"/>
          <c:h val="0.999196451714129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noFill/>
            </a:ln>
          </c:spPr>
          <c:explosion val="12"/>
          <c:dPt>
            <c:idx val="0"/>
            <c:bubble3D val="0"/>
            <c:spPr>
              <a:solidFill>
                <a:srgbClr val="4697E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03-42C5-B860-CCE09C82B7F7}"/>
              </c:ext>
            </c:extLst>
          </c:dPt>
          <c:dPt>
            <c:idx val="1"/>
            <c:bubble3D val="0"/>
            <c:spPr>
              <a:solidFill>
                <a:srgbClr val="CB4B7A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03-42C5-B860-CCE09C82B7F7}"/>
              </c:ext>
            </c:extLst>
          </c:dPt>
          <c:dPt>
            <c:idx val="2"/>
            <c:bubble3D val="0"/>
            <c:spPr>
              <a:solidFill>
                <a:srgbClr val="FFB5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03-42C5-B860-CCE09C82B7F7}"/>
              </c:ext>
            </c:extLst>
          </c:dPt>
          <c:dPt>
            <c:idx val="3"/>
            <c:bubble3D val="0"/>
            <c:spPr>
              <a:solidFill>
                <a:srgbClr val="204188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03-42C5-B860-CCE09C82B7F7}"/>
              </c:ext>
            </c:extLst>
          </c:dPt>
          <c:dPt>
            <c:idx val="4"/>
            <c:bubble3D val="0"/>
            <c:spPr>
              <a:solidFill>
                <a:srgbClr val="F06E2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03-42C5-B860-CCE09C82B7F7}"/>
              </c:ext>
            </c:extLst>
          </c:dPt>
          <c:dPt>
            <c:idx val="5"/>
            <c:bubble3D val="0"/>
            <c:spPr>
              <a:solidFill>
                <a:srgbClr val="675895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03-42C5-B860-CCE09C82B7F7}"/>
              </c:ext>
            </c:extLst>
          </c:dPt>
          <c:dLbls>
            <c:dLbl>
              <c:idx val="4"/>
              <c:layout>
                <c:manualLayout>
                  <c:x val="4.7665909266628084E-3"/>
                  <c:y val="7.864960723705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27587752188316"/>
                      <c:h val="7.23821618289826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C03-42C5-B860-CCE09C82B7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HM</c:v>
                </c:pt>
                <c:pt idx="1">
                  <c:v>SM</c:v>
                </c:pt>
                <c:pt idx="2">
                  <c:v>MINI</c:v>
                </c:pt>
                <c:pt idx="3">
                  <c:v>DISC</c:v>
                </c:pt>
                <c:pt idx="4">
                  <c:v>PETROL</c:v>
                </c:pt>
                <c:pt idx="5">
                  <c:v>TT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0.23499999999999999</c:v>
                </c:pt>
                <c:pt idx="1">
                  <c:v>9.4E-2</c:v>
                </c:pt>
                <c:pt idx="2">
                  <c:v>0.125</c:v>
                </c:pt>
                <c:pt idx="3">
                  <c:v>0.19900000000000001</c:v>
                </c:pt>
                <c:pt idx="4">
                  <c:v>1.4E-2</c:v>
                </c:pt>
                <c:pt idx="5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03-42C5-B860-CCE09C82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8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evolutie!$O$60</c:f>
              <c:strCache>
                <c:ptCount val="1"/>
                <c:pt idx="0">
                  <c:v>OT DISCOUNT</c:v>
                </c:pt>
              </c:strCache>
            </c:strRef>
          </c:tx>
          <c:spPr>
            <a:ln w="28575" cap="rnd">
              <a:solidFill>
                <a:srgbClr val="675895"/>
              </a:solidFill>
              <a:round/>
            </a:ln>
            <a:effectLst/>
          </c:spPr>
          <c:marker>
            <c:symbol val="none"/>
          </c:marker>
          <c:cat>
            <c:strRef>
              <c:f>evolutie!$P$58:$AN$58</c:f>
              <c:strCache>
                <c:ptCount val="25"/>
                <c:pt idx="0">
                  <c:v> Dec 2021 </c:v>
                </c:pt>
                <c:pt idx="1">
                  <c:v> Jan 2022 </c:v>
                </c:pt>
                <c:pt idx="2">
                  <c:v> Feb 2022 </c:v>
                </c:pt>
                <c:pt idx="3">
                  <c:v> Mar 2022 </c:v>
                </c:pt>
                <c:pt idx="4">
                  <c:v> Apr 2022 </c:v>
                </c:pt>
                <c:pt idx="5">
                  <c:v> May 2022 </c:v>
                </c:pt>
                <c:pt idx="6">
                  <c:v> Jun 2022 </c:v>
                </c:pt>
                <c:pt idx="7">
                  <c:v> Jul 2022 </c:v>
                </c:pt>
                <c:pt idx="8">
                  <c:v> Aug 2022 </c:v>
                </c:pt>
                <c:pt idx="9">
                  <c:v> Sep 2022 </c:v>
                </c:pt>
                <c:pt idx="10">
                  <c:v> Oct 2022 </c:v>
                </c:pt>
                <c:pt idx="11">
                  <c:v> Nov 2022 </c:v>
                </c:pt>
                <c:pt idx="12">
                  <c:v> Dec 2022 </c:v>
                </c:pt>
                <c:pt idx="13">
                  <c:v> Jan 2023 </c:v>
                </c:pt>
                <c:pt idx="14">
                  <c:v> Feb 2023 </c:v>
                </c:pt>
                <c:pt idx="15">
                  <c:v> Mar 2023 </c:v>
                </c:pt>
                <c:pt idx="16">
                  <c:v> Apr 2023 </c:v>
                </c:pt>
                <c:pt idx="17">
                  <c:v> May 2023 </c:v>
                </c:pt>
                <c:pt idx="18">
                  <c:v> Jun 2023 </c:v>
                </c:pt>
                <c:pt idx="19">
                  <c:v> Jul 2023 </c:v>
                </c:pt>
                <c:pt idx="20">
                  <c:v> Aug 2023 </c:v>
                </c:pt>
                <c:pt idx="21">
                  <c:v> Sep 2023 </c:v>
                </c:pt>
                <c:pt idx="22">
                  <c:v> Oct 2023 </c:v>
                </c:pt>
                <c:pt idx="23">
                  <c:v> Nov 2023 </c:v>
                </c:pt>
                <c:pt idx="24">
                  <c:v> Dec 2023 </c:v>
                </c:pt>
              </c:strCache>
            </c:strRef>
          </c:cat>
          <c:val>
            <c:numRef>
              <c:f>evolutie!$P$60:$AN$60</c:f>
              <c:numCache>
                <c:formatCode>0%</c:formatCode>
                <c:ptCount val="25"/>
                <c:pt idx="0">
                  <c:v>0.1973279753064936</c:v>
                </c:pt>
                <c:pt idx="1">
                  <c:v>0.2100831690768008</c:v>
                </c:pt>
                <c:pt idx="2">
                  <c:v>0.20380017505573744</c:v>
                </c:pt>
                <c:pt idx="3">
                  <c:v>0.23335428665933633</c:v>
                </c:pt>
                <c:pt idx="4">
                  <c:v>8.8987770165465996E-2</c:v>
                </c:pt>
                <c:pt idx="5">
                  <c:v>0.11330354196102776</c:v>
                </c:pt>
                <c:pt idx="6">
                  <c:v>0.15638310312721582</c:v>
                </c:pt>
                <c:pt idx="7">
                  <c:v>0.13367360435551112</c:v>
                </c:pt>
                <c:pt idx="8">
                  <c:v>0.18034220375977639</c:v>
                </c:pt>
                <c:pt idx="9">
                  <c:v>0.21917866014561982</c:v>
                </c:pt>
                <c:pt idx="10">
                  <c:v>0.23087549161800647</c:v>
                </c:pt>
                <c:pt idx="11">
                  <c:v>0.18273428624654398</c:v>
                </c:pt>
                <c:pt idx="12">
                  <c:v>0.27988449224774059</c:v>
                </c:pt>
                <c:pt idx="13">
                  <c:v>0.23154806534407069</c:v>
                </c:pt>
                <c:pt idx="14">
                  <c:v>0.27900362910503085</c:v>
                </c:pt>
                <c:pt idx="15">
                  <c:v>0.23188068401818707</c:v>
                </c:pt>
                <c:pt idx="16">
                  <c:v>0.29121490411434037</c:v>
                </c:pt>
                <c:pt idx="17">
                  <c:v>0.2735607394603774</c:v>
                </c:pt>
                <c:pt idx="18">
                  <c:v>0.28193829310330742</c:v>
                </c:pt>
                <c:pt idx="19">
                  <c:v>0.27320428929043872</c:v>
                </c:pt>
                <c:pt idx="20">
                  <c:v>0.19469379352966754</c:v>
                </c:pt>
                <c:pt idx="21">
                  <c:v>0.1737332986002702</c:v>
                </c:pt>
                <c:pt idx="22">
                  <c:v>0.14863810934820343</c:v>
                </c:pt>
                <c:pt idx="23">
                  <c:v>9.1744279903150039E-2</c:v>
                </c:pt>
                <c:pt idx="24">
                  <c:v>8.9724739582954793E-2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E68-47BC-B609-375BB8A7ECC9}"/>
            </c:ext>
          </c:extLst>
        </c:ser>
        <c:ser>
          <c:idx val="1"/>
          <c:order val="1"/>
          <c:tx>
            <c:strRef>
              <c:f>evolutie!$O$61</c:f>
              <c:strCache>
                <c:ptCount val="1"/>
                <c:pt idx="0">
                  <c:v>OT HYPER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evolutie!$P$58:$AN$58</c:f>
              <c:strCache>
                <c:ptCount val="25"/>
                <c:pt idx="0">
                  <c:v> Dec 2021 </c:v>
                </c:pt>
                <c:pt idx="1">
                  <c:v> Jan 2022 </c:v>
                </c:pt>
                <c:pt idx="2">
                  <c:v> Feb 2022 </c:v>
                </c:pt>
                <c:pt idx="3">
                  <c:v> Mar 2022 </c:v>
                </c:pt>
                <c:pt idx="4">
                  <c:v> Apr 2022 </c:v>
                </c:pt>
                <c:pt idx="5">
                  <c:v> May 2022 </c:v>
                </c:pt>
                <c:pt idx="6">
                  <c:v> Jun 2022 </c:v>
                </c:pt>
                <c:pt idx="7">
                  <c:v> Jul 2022 </c:v>
                </c:pt>
                <c:pt idx="8">
                  <c:v> Aug 2022 </c:v>
                </c:pt>
                <c:pt idx="9">
                  <c:v> Sep 2022 </c:v>
                </c:pt>
                <c:pt idx="10">
                  <c:v> Oct 2022 </c:v>
                </c:pt>
                <c:pt idx="11">
                  <c:v> Nov 2022 </c:v>
                </c:pt>
                <c:pt idx="12">
                  <c:v> Dec 2022 </c:v>
                </c:pt>
                <c:pt idx="13">
                  <c:v> Jan 2023 </c:v>
                </c:pt>
                <c:pt idx="14">
                  <c:v> Feb 2023 </c:v>
                </c:pt>
                <c:pt idx="15">
                  <c:v> Mar 2023 </c:v>
                </c:pt>
                <c:pt idx="16">
                  <c:v> Apr 2023 </c:v>
                </c:pt>
                <c:pt idx="17">
                  <c:v> May 2023 </c:v>
                </c:pt>
                <c:pt idx="18">
                  <c:v> Jun 2023 </c:v>
                </c:pt>
                <c:pt idx="19">
                  <c:v> Jul 2023 </c:v>
                </c:pt>
                <c:pt idx="20">
                  <c:v> Aug 2023 </c:v>
                </c:pt>
                <c:pt idx="21">
                  <c:v> Sep 2023 </c:v>
                </c:pt>
                <c:pt idx="22">
                  <c:v> Oct 2023 </c:v>
                </c:pt>
                <c:pt idx="23">
                  <c:v> Nov 2023 </c:v>
                </c:pt>
                <c:pt idx="24">
                  <c:v> Dec 2023 </c:v>
                </c:pt>
              </c:strCache>
            </c:strRef>
          </c:cat>
          <c:val>
            <c:numRef>
              <c:f>evolutie!$P$61:$AN$61</c:f>
              <c:numCache>
                <c:formatCode>0%</c:formatCode>
                <c:ptCount val="25"/>
                <c:pt idx="0">
                  <c:v>5.1737874662902916E-2</c:v>
                </c:pt>
                <c:pt idx="1">
                  <c:v>2.0504652492131958E-2</c:v>
                </c:pt>
                <c:pt idx="2">
                  <c:v>6.5462983369913408E-2</c:v>
                </c:pt>
                <c:pt idx="3">
                  <c:v>0.13441529046878653</c:v>
                </c:pt>
                <c:pt idx="4">
                  <c:v>9.0846522388616346E-2</c:v>
                </c:pt>
                <c:pt idx="5">
                  <c:v>8.6978811773208209E-2</c:v>
                </c:pt>
                <c:pt idx="6">
                  <c:v>9.8217221193990234E-2</c:v>
                </c:pt>
                <c:pt idx="7">
                  <c:v>0.14226413309517549</c:v>
                </c:pt>
                <c:pt idx="8">
                  <c:v>0.14293774748323873</c:v>
                </c:pt>
                <c:pt idx="9">
                  <c:v>0.16347066008103361</c:v>
                </c:pt>
                <c:pt idx="10">
                  <c:v>0.19067246290734641</c:v>
                </c:pt>
                <c:pt idx="11">
                  <c:v>0.24649869987824879</c:v>
                </c:pt>
                <c:pt idx="12">
                  <c:v>0.23351941748007432</c:v>
                </c:pt>
                <c:pt idx="13">
                  <c:v>0.18958877507690408</c:v>
                </c:pt>
                <c:pt idx="14">
                  <c:v>0.2030729726221614</c:v>
                </c:pt>
                <c:pt idx="15">
                  <c:v>9.4650327698597048E-2</c:v>
                </c:pt>
                <c:pt idx="16">
                  <c:v>0.16861364765060083</c:v>
                </c:pt>
                <c:pt idx="17">
                  <c:v>0.14850563088590629</c:v>
                </c:pt>
                <c:pt idx="18">
                  <c:v>0.1359620926311309</c:v>
                </c:pt>
                <c:pt idx="19">
                  <c:v>8.1435366475621329E-2</c:v>
                </c:pt>
                <c:pt idx="20">
                  <c:v>7.7388058072283217E-2</c:v>
                </c:pt>
                <c:pt idx="21">
                  <c:v>7.3053793383261123E-2</c:v>
                </c:pt>
                <c:pt idx="22">
                  <c:v>5.7009409443710579E-2</c:v>
                </c:pt>
                <c:pt idx="23">
                  <c:v>4.9242041488628985E-2</c:v>
                </c:pt>
                <c:pt idx="24">
                  <c:v>8.2172275330056443E-2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E68-47BC-B609-375BB8A7ECC9}"/>
            </c:ext>
          </c:extLst>
        </c:ser>
        <c:ser>
          <c:idx val="2"/>
          <c:order val="2"/>
          <c:tx>
            <c:strRef>
              <c:f>evolutie!$O$62</c:f>
              <c:strCache>
                <c:ptCount val="1"/>
                <c:pt idx="0">
                  <c:v>OT MINI&lt;400sqm</c:v>
                </c:pt>
              </c:strCache>
            </c:strRef>
          </c:tx>
          <c:spPr>
            <a:ln w="28575" cap="rnd">
              <a:solidFill>
                <a:srgbClr val="CB4B7A"/>
              </a:solidFill>
              <a:round/>
            </a:ln>
            <a:effectLst/>
          </c:spPr>
          <c:marker>
            <c:symbol val="none"/>
          </c:marker>
          <c:cat>
            <c:strRef>
              <c:f>evolutie!$P$58:$AN$58</c:f>
              <c:strCache>
                <c:ptCount val="25"/>
                <c:pt idx="0">
                  <c:v> Dec 2021 </c:v>
                </c:pt>
                <c:pt idx="1">
                  <c:v> Jan 2022 </c:v>
                </c:pt>
                <c:pt idx="2">
                  <c:v> Feb 2022 </c:v>
                </c:pt>
                <c:pt idx="3">
                  <c:v> Mar 2022 </c:v>
                </c:pt>
                <c:pt idx="4">
                  <c:v> Apr 2022 </c:v>
                </c:pt>
                <c:pt idx="5">
                  <c:v> May 2022 </c:v>
                </c:pt>
                <c:pt idx="6">
                  <c:v> Jun 2022 </c:v>
                </c:pt>
                <c:pt idx="7">
                  <c:v> Jul 2022 </c:v>
                </c:pt>
                <c:pt idx="8">
                  <c:v> Aug 2022 </c:v>
                </c:pt>
                <c:pt idx="9">
                  <c:v> Sep 2022 </c:v>
                </c:pt>
                <c:pt idx="10">
                  <c:v> Oct 2022 </c:v>
                </c:pt>
                <c:pt idx="11">
                  <c:v> Nov 2022 </c:v>
                </c:pt>
                <c:pt idx="12">
                  <c:v> Dec 2022 </c:v>
                </c:pt>
                <c:pt idx="13">
                  <c:v> Jan 2023 </c:v>
                </c:pt>
                <c:pt idx="14">
                  <c:v> Feb 2023 </c:v>
                </c:pt>
                <c:pt idx="15">
                  <c:v> Mar 2023 </c:v>
                </c:pt>
                <c:pt idx="16">
                  <c:v> Apr 2023 </c:v>
                </c:pt>
                <c:pt idx="17">
                  <c:v> May 2023 </c:v>
                </c:pt>
                <c:pt idx="18">
                  <c:v> Jun 2023 </c:v>
                </c:pt>
                <c:pt idx="19">
                  <c:v> Jul 2023 </c:v>
                </c:pt>
                <c:pt idx="20">
                  <c:v> Aug 2023 </c:v>
                </c:pt>
                <c:pt idx="21">
                  <c:v> Sep 2023 </c:v>
                </c:pt>
                <c:pt idx="22">
                  <c:v> Oct 2023 </c:v>
                </c:pt>
                <c:pt idx="23">
                  <c:v> Nov 2023 </c:v>
                </c:pt>
                <c:pt idx="24">
                  <c:v> Dec 2023 </c:v>
                </c:pt>
              </c:strCache>
            </c:strRef>
          </c:cat>
          <c:val>
            <c:numRef>
              <c:f>evolutie!$P$62:$AN$62</c:f>
              <c:numCache>
                <c:formatCode>0%</c:formatCode>
                <c:ptCount val="25"/>
                <c:pt idx="0">
                  <c:v>0.12811843741605267</c:v>
                </c:pt>
                <c:pt idx="1">
                  <c:v>0.12461184720066476</c:v>
                </c:pt>
                <c:pt idx="2">
                  <c:v>0.13742276081196736</c:v>
                </c:pt>
                <c:pt idx="3">
                  <c:v>0.19665947950690699</c:v>
                </c:pt>
                <c:pt idx="4">
                  <c:v>0.19166912646650625</c:v>
                </c:pt>
                <c:pt idx="5">
                  <c:v>0.25990990752997245</c:v>
                </c:pt>
                <c:pt idx="6">
                  <c:v>0.25252482774100016</c:v>
                </c:pt>
                <c:pt idx="7">
                  <c:v>0.2734335059864399</c:v>
                </c:pt>
                <c:pt idx="8">
                  <c:v>0.31072546744322049</c:v>
                </c:pt>
                <c:pt idx="9">
                  <c:v>0.29748270981425473</c:v>
                </c:pt>
                <c:pt idx="10">
                  <c:v>0.3024032060673234</c:v>
                </c:pt>
                <c:pt idx="11">
                  <c:v>0.26574664681451887</c:v>
                </c:pt>
                <c:pt idx="12">
                  <c:v>0.32796156352105044</c:v>
                </c:pt>
                <c:pt idx="13">
                  <c:v>0.28595970031531404</c:v>
                </c:pt>
                <c:pt idx="14">
                  <c:v>0.30453794647487942</c:v>
                </c:pt>
                <c:pt idx="15">
                  <c:v>0.23185149754511869</c:v>
                </c:pt>
                <c:pt idx="16">
                  <c:v>0.22837514280188342</c:v>
                </c:pt>
                <c:pt idx="17">
                  <c:v>0.17951775366323264</c:v>
                </c:pt>
                <c:pt idx="18">
                  <c:v>0.16604743247038378</c:v>
                </c:pt>
                <c:pt idx="19">
                  <c:v>0.12370222987898338</c:v>
                </c:pt>
                <c:pt idx="20">
                  <c:v>0.10868778173198046</c:v>
                </c:pt>
                <c:pt idx="21">
                  <c:v>0.11569992035547738</c:v>
                </c:pt>
                <c:pt idx="22">
                  <c:v>0.11613319196049887</c:v>
                </c:pt>
                <c:pt idx="23">
                  <c:v>8.9003280149787534E-2</c:v>
                </c:pt>
                <c:pt idx="24">
                  <c:v>0.12014681815388184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E68-47BC-B609-375BB8A7ECC9}"/>
            </c:ext>
          </c:extLst>
        </c:ser>
        <c:ser>
          <c:idx val="3"/>
          <c:order val="3"/>
          <c:tx>
            <c:strRef>
              <c:f>evolutie!$O$63</c:f>
              <c:strCache>
                <c:ptCount val="1"/>
                <c:pt idx="0">
                  <c:v>OT SUPER&gt;400sqm</c:v>
                </c:pt>
              </c:strCache>
            </c:strRef>
          </c:tx>
          <c:spPr>
            <a:ln w="28575" cap="rnd">
              <a:solidFill>
                <a:srgbClr val="FFB500"/>
              </a:solidFill>
              <a:round/>
            </a:ln>
            <a:effectLst/>
          </c:spPr>
          <c:marker>
            <c:symbol val="none"/>
          </c:marker>
          <c:cat>
            <c:strRef>
              <c:f>evolutie!$P$58:$AN$58</c:f>
              <c:strCache>
                <c:ptCount val="25"/>
                <c:pt idx="0">
                  <c:v> Dec 2021 </c:v>
                </c:pt>
                <c:pt idx="1">
                  <c:v> Jan 2022 </c:v>
                </c:pt>
                <c:pt idx="2">
                  <c:v> Feb 2022 </c:v>
                </c:pt>
                <c:pt idx="3">
                  <c:v> Mar 2022 </c:v>
                </c:pt>
                <c:pt idx="4">
                  <c:v> Apr 2022 </c:v>
                </c:pt>
                <c:pt idx="5">
                  <c:v> May 2022 </c:v>
                </c:pt>
                <c:pt idx="6">
                  <c:v> Jun 2022 </c:v>
                </c:pt>
                <c:pt idx="7">
                  <c:v> Jul 2022 </c:v>
                </c:pt>
                <c:pt idx="8">
                  <c:v> Aug 2022 </c:v>
                </c:pt>
                <c:pt idx="9">
                  <c:v> Sep 2022 </c:v>
                </c:pt>
                <c:pt idx="10">
                  <c:v> Oct 2022 </c:v>
                </c:pt>
                <c:pt idx="11">
                  <c:v> Nov 2022 </c:v>
                </c:pt>
                <c:pt idx="12">
                  <c:v> Dec 2022 </c:v>
                </c:pt>
                <c:pt idx="13">
                  <c:v> Jan 2023 </c:v>
                </c:pt>
                <c:pt idx="14">
                  <c:v> Feb 2023 </c:v>
                </c:pt>
                <c:pt idx="15">
                  <c:v> Mar 2023 </c:v>
                </c:pt>
                <c:pt idx="16">
                  <c:v> Apr 2023 </c:v>
                </c:pt>
                <c:pt idx="17">
                  <c:v> May 2023 </c:v>
                </c:pt>
                <c:pt idx="18">
                  <c:v> Jun 2023 </c:v>
                </c:pt>
                <c:pt idx="19">
                  <c:v> Jul 2023 </c:v>
                </c:pt>
                <c:pt idx="20">
                  <c:v> Aug 2023 </c:v>
                </c:pt>
                <c:pt idx="21">
                  <c:v> Sep 2023 </c:v>
                </c:pt>
                <c:pt idx="22">
                  <c:v> Oct 2023 </c:v>
                </c:pt>
                <c:pt idx="23">
                  <c:v> Nov 2023 </c:v>
                </c:pt>
                <c:pt idx="24">
                  <c:v> Dec 2023 </c:v>
                </c:pt>
              </c:strCache>
            </c:strRef>
          </c:cat>
          <c:val>
            <c:numRef>
              <c:f>evolutie!$P$63:$AN$63</c:f>
              <c:numCache>
                <c:formatCode>0%</c:formatCode>
                <c:ptCount val="25"/>
                <c:pt idx="0">
                  <c:v>7.0645428400826882E-2</c:v>
                </c:pt>
                <c:pt idx="1">
                  <c:v>6.4852411486017836E-2</c:v>
                </c:pt>
                <c:pt idx="2">
                  <c:v>8.9251682217467598E-2</c:v>
                </c:pt>
                <c:pt idx="3">
                  <c:v>0.14330672736051198</c:v>
                </c:pt>
                <c:pt idx="4">
                  <c:v>0.13891920124436585</c:v>
                </c:pt>
                <c:pt idx="5">
                  <c:v>0.19151802778771132</c:v>
                </c:pt>
                <c:pt idx="6">
                  <c:v>0.17794051638392183</c:v>
                </c:pt>
                <c:pt idx="7">
                  <c:v>0.19905198239173738</c:v>
                </c:pt>
                <c:pt idx="8">
                  <c:v>0.21930957223606695</c:v>
                </c:pt>
                <c:pt idx="9">
                  <c:v>0.22198709674797668</c:v>
                </c:pt>
                <c:pt idx="10">
                  <c:v>0.20755163503342766</c:v>
                </c:pt>
                <c:pt idx="11">
                  <c:v>0.2044263737307277</c:v>
                </c:pt>
                <c:pt idx="12">
                  <c:v>0.24337521865697664</c:v>
                </c:pt>
                <c:pt idx="13">
                  <c:v>0.21298921211339339</c:v>
                </c:pt>
                <c:pt idx="14">
                  <c:v>0.22315607960116335</c:v>
                </c:pt>
                <c:pt idx="15">
                  <c:v>0.15445509909643751</c:v>
                </c:pt>
                <c:pt idx="16">
                  <c:v>0.16275817656666214</c:v>
                </c:pt>
                <c:pt idx="17">
                  <c:v>0.12616823459770243</c:v>
                </c:pt>
                <c:pt idx="18">
                  <c:v>0.12241263334265517</c:v>
                </c:pt>
                <c:pt idx="19">
                  <c:v>8.8589972329355948E-2</c:v>
                </c:pt>
                <c:pt idx="20">
                  <c:v>7.0780304881886691E-2</c:v>
                </c:pt>
                <c:pt idx="21">
                  <c:v>7.657617015758289E-2</c:v>
                </c:pt>
                <c:pt idx="22">
                  <c:v>8.441563710940847E-2</c:v>
                </c:pt>
                <c:pt idx="23">
                  <c:v>5.6255253459439825E-2</c:v>
                </c:pt>
                <c:pt idx="24">
                  <c:v>7.4185268282599859E-2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68-47BC-B609-375BB8A7ECC9}"/>
            </c:ext>
          </c:extLst>
        </c:ser>
        <c:ser>
          <c:idx val="4"/>
          <c:order val="4"/>
          <c:tx>
            <c:strRef>
              <c:f>evolutie!$O$64</c:f>
              <c:strCache>
                <c:ptCount val="1"/>
                <c:pt idx="0">
                  <c:v>ROMANIA TT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evolutie!$P$58:$AN$58</c:f>
              <c:strCache>
                <c:ptCount val="25"/>
                <c:pt idx="0">
                  <c:v> Dec 2021 </c:v>
                </c:pt>
                <c:pt idx="1">
                  <c:v> Jan 2022 </c:v>
                </c:pt>
                <c:pt idx="2">
                  <c:v> Feb 2022 </c:v>
                </c:pt>
                <c:pt idx="3">
                  <c:v> Mar 2022 </c:v>
                </c:pt>
                <c:pt idx="4">
                  <c:v> Apr 2022 </c:v>
                </c:pt>
                <c:pt idx="5">
                  <c:v> May 2022 </c:v>
                </c:pt>
                <c:pt idx="6">
                  <c:v> Jun 2022 </c:v>
                </c:pt>
                <c:pt idx="7">
                  <c:v> Jul 2022 </c:v>
                </c:pt>
                <c:pt idx="8">
                  <c:v> Aug 2022 </c:v>
                </c:pt>
                <c:pt idx="9">
                  <c:v> Sep 2022 </c:v>
                </c:pt>
                <c:pt idx="10">
                  <c:v> Oct 2022 </c:v>
                </c:pt>
                <c:pt idx="11">
                  <c:v> Nov 2022 </c:v>
                </c:pt>
                <c:pt idx="12">
                  <c:v> Dec 2022 </c:v>
                </c:pt>
                <c:pt idx="13">
                  <c:v> Jan 2023 </c:v>
                </c:pt>
                <c:pt idx="14">
                  <c:v> Feb 2023 </c:v>
                </c:pt>
                <c:pt idx="15">
                  <c:v> Mar 2023 </c:v>
                </c:pt>
                <c:pt idx="16">
                  <c:v> Apr 2023 </c:v>
                </c:pt>
                <c:pt idx="17">
                  <c:v> May 2023 </c:v>
                </c:pt>
                <c:pt idx="18">
                  <c:v> Jun 2023 </c:v>
                </c:pt>
                <c:pt idx="19">
                  <c:v> Jul 2023 </c:v>
                </c:pt>
                <c:pt idx="20">
                  <c:v> Aug 2023 </c:v>
                </c:pt>
                <c:pt idx="21">
                  <c:v> Sep 2023 </c:v>
                </c:pt>
                <c:pt idx="22">
                  <c:v> Oct 2023 </c:v>
                </c:pt>
                <c:pt idx="23">
                  <c:v> Nov 2023 </c:v>
                </c:pt>
                <c:pt idx="24">
                  <c:v> Dec 2023 </c:v>
                </c:pt>
              </c:strCache>
            </c:strRef>
          </c:cat>
          <c:val>
            <c:numRef>
              <c:f>evolutie!$P$64:$AN$64</c:f>
              <c:numCache>
                <c:formatCode>0%</c:formatCode>
                <c:ptCount val="25"/>
                <c:pt idx="0">
                  <c:v>5.4476482760828393E-2</c:v>
                </c:pt>
                <c:pt idx="1">
                  <c:v>6.3851850142325084E-2</c:v>
                </c:pt>
                <c:pt idx="2">
                  <c:v>9.9189727346544743E-2</c:v>
                </c:pt>
                <c:pt idx="3">
                  <c:v>0.12406143900051392</c:v>
                </c:pt>
                <c:pt idx="4">
                  <c:v>0.14793993233253699</c:v>
                </c:pt>
                <c:pt idx="5">
                  <c:v>0.18619004285723006</c:v>
                </c:pt>
                <c:pt idx="6">
                  <c:v>0.11483465751909194</c:v>
                </c:pt>
                <c:pt idx="7">
                  <c:v>0.14201792014779691</c:v>
                </c:pt>
                <c:pt idx="8">
                  <c:v>0.15430192052190028</c:v>
                </c:pt>
                <c:pt idx="9">
                  <c:v>0.14257876515760537</c:v>
                </c:pt>
                <c:pt idx="10">
                  <c:v>0.15011899218306834</c:v>
                </c:pt>
                <c:pt idx="11">
                  <c:v>0.11865572964319582</c:v>
                </c:pt>
                <c:pt idx="12">
                  <c:v>0.14243125171673565</c:v>
                </c:pt>
                <c:pt idx="13">
                  <c:v>0.13565289217271004</c:v>
                </c:pt>
                <c:pt idx="14">
                  <c:v>0.15118803642164602</c:v>
                </c:pt>
                <c:pt idx="15">
                  <c:v>0.15324654592087006</c:v>
                </c:pt>
                <c:pt idx="16">
                  <c:v>0.15117378529841163</c:v>
                </c:pt>
                <c:pt idx="17">
                  <c:v>0.13563482304255947</c:v>
                </c:pt>
                <c:pt idx="18">
                  <c:v>0.18137768275087618</c:v>
                </c:pt>
                <c:pt idx="19">
                  <c:v>0.1621432534101066</c:v>
                </c:pt>
                <c:pt idx="20">
                  <c:v>0.16499831193757797</c:v>
                </c:pt>
                <c:pt idx="21">
                  <c:v>0.18070553864558669</c:v>
                </c:pt>
                <c:pt idx="22">
                  <c:v>0.13211607639225709</c:v>
                </c:pt>
                <c:pt idx="23">
                  <c:v>0.10150813252922286</c:v>
                </c:pt>
                <c:pt idx="24">
                  <c:v>0.13543069324286061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E68-47BC-B609-375BB8A7ECC9}"/>
            </c:ext>
          </c:extLst>
        </c:ser>
        <c:ser>
          <c:idx val="5"/>
          <c:order val="5"/>
          <c:tx>
            <c:strRef>
              <c:f>evolutie!$O$65</c:f>
              <c:strCache>
                <c:ptCount val="1"/>
                <c:pt idx="0">
                  <c:v> ECOMMERCE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evolutie!$P$58:$AN$58</c:f>
              <c:strCache>
                <c:ptCount val="25"/>
                <c:pt idx="0">
                  <c:v> Dec 2021 </c:v>
                </c:pt>
                <c:pt idx="1">
                  <c:v> Jan 2022 </c:v>
                </c:pt>
                <c:pt idx="2">
                  <c:v> Feb 2022 </c:v>
                </c:pt>
                <c:pt idx="3">
                  <c:v> Mar 2022 </c:v>
                </c:pt>
                <c:pt idx="4">
                  <c:v> Apr 2022 </c:v>
                </c:pt>
                <c:pt idx="5">
                  <c:v> May 2022 </c:v>
                </c:pt>
                <c:pt idx="6">
                  <c:v> Jun 2022 </c:v>
                </c:pt>
                <c:pt idx="7">
                  <c:v> Jul 2022 </c:v>
                </c:pt>
                <c:pt idx="8">
                  <c:v> Aug 2022 </c:v>
                </c:pt>
                <c:pt idx="9">
                  <c:v> Sep 2022 </c:v>
                </c:pt>
                <c:pt idx="10">
                  <c:v> Oct 2022 </c:v>
                </c:pt>
                <c:pt idx="11">
                  <c:v> Nov 2022 </c:v>
                </c:pt>
                <c:pt idx="12">
                  <c:v> Dec 2022 </c:v>
                </c:pt>
                <c:pt idx="13">
                  <c:v> Jan 2023 </c:v>
                </c:pt>
                <c:pt idx="14">
                  <c:v> Feb 2023 </c:v>
                </c:pt>
                <c:pt idx="15">
                  <c:v> Mar 2023 </c:v>
                </c:pt>
                <c:pt idx="16">
                  <c:v> Apr 2023 </c:v>
                </c:pt>
                <c:pt idx="17">
                  <c:v> May 2023 </c:v>
                </c:pt>
                <c:pt idx="18">
                  <c:v> Jun 2023 </c:v>
                </c:pt>
                <c:pt idx="19">
                  <c:v> Jul 2023 </c:v>
                </c:pt>
                <c:pt idx="20">
                  <c:v> Aug 2023 </c:v>
                </c:pt>
                <c:pt idx="21">
                  <c:v> Sep 2023 </c:v>
                </c:pt>
                <c:pt idx="22">
                  <c:v> Oct 2023 </c:v>
                </c:pt>
                <c:pt idx="23">
                  <c:v> Nov 2023 </c:v>
                </c:pt>
                <c:pt idx="24">
                  <c:v> Dec 2023 </c:v>
                </c:pt>
              </c:strCache>
            </c:strRef>
          </c:cat>
          <c:val>
            <c:numRef>
              <c:f>evolutie!$P$65:$AN$65</c:f>
              <c:numCache>
                <c:formatCode>General</c:formatCode>
                <c:ptCount val="25"/>
                <c:pt idx="7" formatCode="0%">
                  <c:v>0.22156173410269075</c:v>
                </c:pt>
                <c:pt idx="8" formatCode="0%">
                  <c:v>0.20226847612352095</c:v>
                </c:pt>
                <c:pt idx="9" formatCode="0%">
                  <c:v>0.22725747456000578</c:v>
                </c:pt>
                <c:pt idx="10" formatCode="0%">
                  <c:v>2.8396712261510304E-2</c:v>
                </c:pt>
                <c:pt idx="11" formatCode="0%">
                  <c:v>0.14494085666123335</c:v>
                </c:pt>
                <c:pt idx="12" formatCode="0%">
                  <c:v>0.15180503924603617</c:v>
                </c:pt>
                <c:pt idx="13" formatCode="0%">
                  <c:v>0.22765380099025734</c:v>
                </c:pt>
                <c:pt idx="14" formatCode="0%">
                  <c:v>0.22349130816246543</c:v>
                </c:pt>
                <c:pt idx="15" formatCode="0%">
                  <c:v>0.25676460985879079</c:v>
                </c:pt>
                <c:pt idx="16" formatCode="0%">
                  <c:v>0.38025275373735901</c:v>
                </c:pt>
                <c:pt idx="17" formatCode="0%">
                  <c:v>0.43249319594034219</c:v>
                </c:pt>
                <c:pt idx="18" formatCode="0%">
                  <c:v>0.41573021915053232</c:v>
                </c:pt>
                <c:pt idx="19" formatCode="0%">
                  <c:v>0.45967006460808713</c:v>
                </c:pt>
                <c:pt idx="20" formatCode="0%">
                  <c:v>0.48414562154216489</c:v>
                </c:pt>
                <c:pt idx="21" formatCode="0%">
                  <c:v>0.43801499603723704</c:v>
                </c:pt>
                <c:pt idx="22" formatCode="0%">
                  <c:v>0.39623379616787768</c:v>
                </c:pt>
                <c:pt idx="23" formatCode="0%">
                  <c:v>0.34756886873308179</c:v>
                </c:pt>
                <c:pt idx="24" formatCode="0%">
                  <c:v>0.34972735089327056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E68-47BC-B609-375BB8A7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669616"/>
        <c:axId val="66670008"/>
      </c:lineChart>
      <c:catAx>
        <c:axId val="6666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0008"/>
        <c:crosses val="autoZero"/>
        <c:auto val="1"/>
        <c:lblAlgn val="ctr"/>
        <c:lblOffset val="100"/>
        <c:noMultiLvlLbl val="0"/>
      </c:catAx>
      <c:valAx>
        <c:axId val="66670008"/>
        <c:scaling>
          <c:orientation val="minMax"/>
          <c:max val="0.5"/>
          <c:min val="-5.000000000000001E-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5832495321019"/>
          <c:y val="0.91374345498206688"/>
          <c:w val="0.69202047681852696"/>
          <c:h val="5.0373486896227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D44F-6019-43C1-96BB-AC926CE4E1A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C860-F61E-4EA6-90B2-C1C06F17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76437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88254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64283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37760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7858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67589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88716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847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90072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9647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8737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1804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71062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62718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721630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54061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 userDrawn="1"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6548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775077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58474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43328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2" t="3116"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obranded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3C1874A-D560-C0F2-0586-C81BAEBB4B2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1003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_you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[Thank you]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[Call to action]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1B837C9-2286-59D8-4032-53C7374D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61ED9C9-7BF6-B4F1-DA70-EC53D0C2A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A0FDEA-DA79-1320-766F-9AD366A3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FDAE-AD6C-AA75-831D-BEFAEACAD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2663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ver_illustration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788935-E7B2-2CAC-0048-B92417139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87C027-455E-4C45-138D-8334F13BB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501D72-EE3C-0DA6-BA4B-C1D78BA8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55DA8-5A10-9683-AFED-A7964FA40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417592A-6067-984F-549E-3833CDB76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ADB3285-032F-C5EA-E4E6-C62E075FF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1FCFC2-D727-8EBA-2D19-E4EEAE93A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02415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04704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505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112383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38652-F2B9-77EE-9932-7A515F33F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80632-43D8-1EF7-6D88-C3F693D8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8022D-D792-0648-3B77-4DBEACAA3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801" y="6156385"/>
            <a:ext cx="11582399" cy="365125"/>
          </a:xfrm>
        </p:spPr>
        <p:txBody>
          <a:bodyPr/>
          <a:lstStyle/>
          <a:p>
            <a:r>
              <a:rPr lang="en-US" dirty="0"/>
              <a:t>Source: Nielsen Retail Audit, up to Q4 2023</a:t>
            </a:r>
          </a:p>
          <a:p>
            <a:r>
              <a:rPr lang="en-US" dirty="0"/>
              <a:t>Note: basket of categories was revised to reflect consistent reporting for last 2 years within Organized trade and Traditional trade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99DE3A-60AB-A2C7-09B1-217233D4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378435"/>
            <a:ext cx="11582400" cy="397352"/>
          </a:xfrm>
        </p:spPr>
        <p:txBody>
          <a:bodyPr/>
          <a:lstStyle/>
          <a:p>
            <a:r>
              <a:rPr lang="en-US" sz="2000" dirty="0" err="1">
                <a:solidFill>
                  <a:schemeClr val="tx2"/>
                </a:solidFill>
              </a:rPr>
              <a:t>Volumele</a:t>
            </a:r>
            <a:r>
              <a:rPr lang="en-US" sz="2000" dirty="0">
                <a:solidFill>
                  <a:schemeClr val="tx2"/>
                </a:solidFill>
              </a:rPr>
              <a:t> se </a:t>
            </a:r>
            <a:r>
              <a:rPr lang="en-US" sz="2000" dirty="0" err="1">
                <a:solidFill>
                  <a:schemeClr val="tx2"/>
                </a:solidFill>
              </a:rPr>
              <a:t>opresc</a:t>
            </a:r>
            <a:r>
              <a:rPr lang="en-US" sz="2000" dirty="0">
                <a:solidFill>
                  <a:schemeClr val="tx2"/>
                </a:solidFill>
              </a:rPr>
              <a:t> din </a:t>
            </a:r>
            <a:r>
              <a:rPr lang="en-US" sz="2000" dirty="0" err="1">
                <a:solidFill>
                  <a:schemeClr val="tx2"/>
                </a:solidFill>
              </a:rPr>
              <a:t>scadere</a:t>
            </a:r>
            <a:r>
              <a:rPr lang="en-US" sz="2000" dirty="0">
                <a:solidFill>
                  <a:schemeClr val="tx2"/>
                </a:solidFill>
              </a:rPr>
              <a:t> in Q4 2023, </a:t>
            </a:r>
            <a:r>
              <a:rPr lang="en-US" dirty="0">
                <a:solidFill>
                  <a:schemeClr val="tx2"/>
                </a:solidFill>
              </a:rPr>
              <a:t>media </a:t>
            </a:r>
            <a:r>
              <a:rPr lang="en-US" dirty="0" err="1">
                <a:solidFill>
                  <a:schemeClr val="tx2"/>
                </a:solidFill>
              </a:rPr>
              <a:t>inflatiei</a:t>
            </a:r>
            <a:r>
              <a:rPr lang="en-US" dirty="0">
                <a:solidFill>
                  <a:schemeClr val="tx2"/>
                </a:solidFill>
              </a:rPr>
              <a:t> din FMCG </a:t>
            </a:r>
            <a:r>
              <a:rPr lang="en-US" dirty="0" err="1">
                <a:solidFill>
                  <a:schemeClr val="tx2"/>
                </a:solidFill>
              </a:rPr>
              <a:t>reducandu</a:t>
            </a:r>
            <a:r>
              <a:rPr lang="en-US" dirty="0">
                <a:solidFill>
                  <a:schemeClr val="tx2"/>
                </a:solidFill>
              </a:rPr>
              <a:t>-se la 8,4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94191" y="1103134"/>
          <a:ext cx="12003617" cy="491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BD0723D-675C-C922-AB9C-91C6961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2" y="1332001"/>
            <a:ext cx="1417804" cy="712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5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A49E02BB-A197-4B64-F09E-B2101E0D91F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14532449"/>
              </p:ext>
            </p:extLst>
          </p:nvPr>
        </p:nvGraphicFramePr>
        <p:xfrm>
          <a:off x="288925" y="1455757"/>
          <a:ext cx="5521325" cy="414155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84048">
                  <a:extLst>
                    <a:ext uri="{9D8B030D-6E8A-4147-A177-3AD203B41FA5}">
                      <a16:colId xmlns:a16="http://schemas.microsoft.com/office/drawing/2014/main" val="3969842913"/>
                    </a:ext>
                  </a:extLst>
                </a:gridCol>
                <a:gridCol w="3466337">
                  <a:extLst>
                    <a:ext uri="{9D8B030D-6E8A-4147-A177-3AD203B41FA5}">
                      <a16:colId xmlns:a16="http://schemas.microsoft.com/office/drawing/2014/main" val="256682784"/>
                    </a:ext>
                  </a:extLst>
                </a:gridCol>
                <a:gridCol w="1570940">
                  <a:extLst>
                    <a:ext uri="{9D8B030D-6E8A-4147-A177-3AD203B41FA5}">
                      <a16:colId xmlns:a16="http://schemas.microsoft.com/office/drawing/2014/main" val="1995864906"/>
                    </a:ext>
                  </a:extLst>
                </a:gridCol>
              </a:tblGrid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Cresterea preturilor mancarii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36%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576159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Cresterea preturilor utilitatilor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726710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Incetinirea economiei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4304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Conflict global/ escaladarea crizei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092951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Incalzirea globala/ mediu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68180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Cresterea costurilor de locuire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944805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Bunastarea personala/ fericirea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504636"/>
                  </a:ext>
                </a:extLst>
              </a:tr>
              <a:tr h="505465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Capacitatea de a oferi produse de baza pentru familie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642954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Securitatea locului de munca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665727"/>
                  </a:ext>
                </a:extLst>
              </a:tr>
              <a:tr h="388154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Cresterea preturilor carburantilor/ transportului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17104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25C8E-72B2-B72C-F283-0786253C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C2197DB-3E1B-1BF6-2AFF-EEE1A37479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>
                <a:solidFill>
                  <a:schemeClr val="tx1">
                    <a:lumMod val="40000"/>
                    <a:lumOff val="60000"/>
                  </a:schemeClr>
                </a:solidFill>
                <a:cs typeface="Montserrat" panose="00000500000000000000" pitchFamily="2" charset="0"/>
                <a:sym typeface="Arial"/>
              </a:rPr>
              <a:t>Source: NIQ 2024 Consumer Outlook vs Mid-Year 2023 Survey, Global</a:t>
            </a:r>
            <a:endParaRPr lang="en-PH">
              <a:solidFill>
                <a:schemeClr val="tx1">
                  <a:lumMod val="40000"/>
                  <a:lumOff val="60000"/>
                </a:schemeClr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5F8AB-8A96-468F-997A-351F937401C4}"/>
              </a:ext>
            </a:extLst>
          </p:cNvPr>
          <p:cNvSpPr txBox="1"/>
          <p:nvPr/>
        </p:nvSpPr>
        <p:spPr>
          <a:xfrm>
            <a:off x="4854287" y="1320748"/>
            <a:ext cx="438150" cy="4528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77A5C53-2C5D-239F-8E81-FE0F124FC79F}"/>
              </a:ext>
            </a:extLst>
          </p:cNvPr>
          <p:cNvSpPr/>
          <p:nvPr/>
        </p:nvSpPr>
        <p:spPr>
          <a:xfrm flipV="1">
            <a:off x="4853806" y="2682471"/>
            <a:ext cx="252000" cy="25200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2184DAE-378B-A4CA-A098-DF086685ACB6}"/>
              </a:ext>
            </a:extLst>
          </p:cNvPr>
          <p:cNvSpPr/>
          <p:nvPr/>
        </p:nvSpPr>
        <p:spPr>
          <a:xfrm>
            <a:off x="4863331" y="3470466"/>
            <a:ext cx="252000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4CB8754-03A8-5BF8-08E4-C9FB0E52BEB0}"/>
              </a:ext>
            </a:extLst>
          </p:cNvPr>
          <p:cNvSpPr/>
          <p:nvPr/>
        </p:nvSpPr>
        <p:spPr>
          <a:xfrm flipV="1">
            <a:off x="4863331" y="3845005"/>
            <a:ext cx="252000" cy="252000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5D6AB9C-C6FC-36FF-BC04-C18A04310AE6}"/>
              </a:ext>
            </a:extLst>
          </p:cNvPr>
          <p:cNvSpPr/>
          <p:nvPr/>
        </p:nvSpPr>
        <p:spPr>
          <a:xfrm>
            <a:off x="4853806" y="4328380"/>
            <a:ext cx="252000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0941C9B-4E14-3E06-0E83-0095893A1302}"/>
              </a:ext>
            </a:extLst>
          </p:cNvPr>
          <p:cNvSpPr/>
          <p:nvPr/>
        </p:nvSpPr>
        <p:spPr>
          <a:xfrm>
            <a:off x="4853806" y="4791379"/>
            <a:ext cx="252000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A28D30C-95C1-6E1E-6152-2F33C774603D}"/>
              </a:ext>
            </a:extLst>
          </p:cNvPr>
          <p:cNvSpPr/>
          <p:nvPr/>
        </p:nvSpPr>
        <p:spPr>
          <a:xfrm>
            <a:off x="4853806" y="5194232"/>
            <a:ext cx="252000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613BF-1974-41CE-A4E3-B7DE538F8E0D}"/>
              </a:ext>
            </a:extLst>
          </p:cNvPr>
          <p:cNvSpPr txBox="1"/>
          <p:nvPr/>
        </p:nvSpPr>
        <p:spPr>
          <a:xfrm>
            <a:off x="5274068" y="1516424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srgbClr val="555555"/>
                </a:solidFill>
                <a:latin typeface="Georgia" panose="02040502050405020303" pitchFamily="18" charset="0"/>
              </a:rPr>
              <a:t>La fel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049C2-2891-8CB5-C617-A0B50EF30AAF}"/>
              </a:ext>
            </a:extLst>
          </p:cNvPr>
          <p:cNvSpPr txBox="1"/>
          <p:nvPr/>
        </p:nvSpPr>
        <p:spPr>
          <a:xfrm>
            <a:off x="5269306" y="2295067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 fel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DD721F-7BC3-BCE6-3644-7E82AD81B35A}"/>
              </a:ext>
            </a:extLst>
          </p:cNvPr>
          <p:cNvSpPr txBox="1"/>
          <p:nvPr/>
        </p:nvSpPr>
        <p:spPr>
          <a:xfrm>
            <a:off x="5269419" y="1905155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 fel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2ADF43-D7E9-24E0-57ED-0796B73F604E}"/>
              </a:ext>
            </a:extLst>
          </p:cNvPr>
          <p:cNvSpPr txBox="1"/>
          <p:nvPr/>
        </p:nvSpPr>
        <p:spPr>
          <a:xfrm>
            <a:off x="5235741" y="2682900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srgbClr val="555555"/>
                </a:solidFill>
                <a:latin typeface="Georgia" panose="02040502050405020303" pitchFamily="18" charset="0"/>
              </a:rPr>
              <a:t>E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#11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D2F8B-B43D-DB7A-43E6-F26467C3D2DA}"/>
              </a:ext>
            </a:extLst>
          </p:cNvPr>
          <p:cNvSpPr txBox="1"/>
          <p:nvPr/>
        </p:nvSpPr>
        <p:spPr>
          <a:xfrm>
            <a:off x="5269306" y="3072764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 fel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4F0BE-8CF5-A5DB-0BB7-DBA915E55424}"/>
              </a:ext>
            </a:extLst>
          </p:cNvPr>
          <p:cNvSpPr txBox="1"/>
          <p:nvPr/>
        </p:nvSpPr>
        <p:spPr>
          <a:xfrm>
            <a:off x="5269306" y="3457039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 #4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0EA35-4B75-CB75-14E1-0C74C7B679C0}"/>
              </a:ext>
            </a:extLst>
          </p:cNvPr>
          <p:cNvSpPr txBox="1"/>
          <p:nvPr/>
        </p:nvSpPr>
        <p:spPr>
          <a:xfrm>
            <a:off x="5269306" y="3841314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 #10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843A6D-F0C6-305C-1EF3-C2C7AE65AAD8}"/>
              </a:ext>
            </a:extLst>
          </p:cNvPr>
          <p:cNvSpPr txBox="1"/>
          <p:nvPr/>
        </p:nvSpPr>
        <p:spPr>
          <a:xfrm>
            <a:off x="5269306" y="4308502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 #7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747E2-9070-E88C-ECD5-BBA4E2611185}"/>
              </a:ext>
            </a:extLst>
          </p:cNvPr>
          <p:cNvSpPr txBox="1"/>
          <p:nvPr/>
        </p:nvSpPr>
        <p:spPr>
          <a:xfrm>
            <a:off x="4586847" y="1069587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Ranking schimbare </a:t>
            </a:r>
            <a:b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vs. Mijlocul 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3BA609-D4F5-1DBA-0FC8-077EDA9EAFEC}"/>
              </a:ext>
            </a:extLst>
          </p:cNvPr>
          <p:cNvSpPr txBox="1"/>
          <p:nvPr/>
        </p:nvSpPr>
        <p:spPr>
          <a:xfrm>
            <a:off x="5269306" y="4755617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 #6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559DE-6992-6D31-AD66-092B99DA9004}"/>
              </a:ext>
            </a:extLst>
          </p:cNvPr>
          <p:cNvSpPr txBox="1"/>
          <p:nvPr/>
        </p:nvSpPr>
        <p:spPr>
          <a:xfrm>
            <a:off x="5269306" y="5152768"/>
            <a:ext cx="1228498" cy="25476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Era #8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869B5E-A35A-8484-F01D-564AA6965C3A}"/>
              </a:ext>
            </a:extLst>
          </p:cNvPr>
          <p:cNvSpPr txBox="1"/>
          <p:nvPr/>
        </p:nvSpPr>
        <p:spPr>
          <a:xfrm>
            <a:off x="4862116" y="1740677"/>
            <a:ext cx="438150" cy="4528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945448-38FB-1A6E-B127-671D494FD35D}"/>
              </a:ext>
            </a:extLst>
          </p:cNvPr>
          <p:cNvSpPr txBox="1"/>
          <p:nvPr/>
        </p:nvSpPr>
        <p:spPr>
          <a:xfrm>
            <a:off x="4857467" y="2093767"/>
            <a:ext cx="438150" cy="4528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B01A36-73BE-AD19-33EF-3A282D99E342}"/>
              </a:ext>
            </a:extLst>
          </p:cNvPr>
          <p:cNvSpPr txBox="1"/>
          <p:nvPr/>
        </p:nvSpPr>
        <p:spPr>
          <a:xfrm>
            <a:off x="4857467" y="2887336"/>
            <a:ext cx="438150" cy="4528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</a:p>
        </p:txBody>
      </p:sp>
      <p:pic>
        <p:nvPicPr>
          <p:cNvPr id="8" name="Picture Placeholder 7" descr="A person pushing a shopping cart&#10;&#10;Description automatically generated with medium confidence">
            <a:extLst>
              <a:ext uri="{FF2B5EF4-FFF2-40B4-BE49-F238E27FC236}">
                <a16:creationId xmlns:a16="http://schemas.microsoft.com/office/drawing/2014/main" id="{3F630875-5D3D-4C4F-A5F7-0DDABC5745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013" y="322263"/>
            <a:ext cx="4924425" cy="4924425"/>
          </a:xfrm>
          <a:prstGeom prst="ellipse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96181AA-3FA8-BA1B-6D66-D8647797614C}"/>
              </a:ext>
            </a:extLst>
          </p:cNvPr>
          <p:cNvSpPr txBox="1"/>
          <p:nvPr/>
        </p:nvSpPr>
        <p:spPr>
          <a:xfrm>
            <a:off x="288558" y="694570"/>
            <a:ext cx="6195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Top 10 ingrijorari in randul consumatorilor globali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27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7FF3F-93C2-B32D-FBA6-EDF02D84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6878D-D5D7-186F-C551-1FE0B6F8E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48" y="3159283"/>
            <a:ext cx="3503952" cy="239097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Toate industriile cresc valoric, bauturile non-</a:t>
            </a:r>
            <a:r>
              <a:rPr lang="en-US" dirty="0" err="1"/>
              <a:t>alcoolice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produsele de menaj/ ingrijire crescand peste medie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66966B-78C8-60F6-F496-1FF6014FFC4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49328" y="801059"/>
            <a:ext cx="3503953" cy="43621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% Share valoric in total FMCG,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Romania YTD 2023</a:t>
            </a:r>
          </a:p>
          <a:p>
            <a:pPr algn="ctr">
              <a:spcAft>
                <a:spcPts val="600"/>
              </a:spcAft>
            </a:pPr>
            <a:endParaRPr lang="en-US" sz="1400" dirty="0">
              <a:solidFill>
                <a:schemeClr val="tx2"/>
              </a:solidFill>
            </a:endParaRPr>
          </a:p>
          <a:p>
            <a:pPr algn="ct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32AB51-4CFA-0BCF-C527-10E7899CF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Nielsen Retail Audit, up to Q4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E62016-048F-F9EF-EF36-F9FDAC7A4ACE}"/>
              </a:ext>
            </a:extLst>
          </p:cNvPr>
          <p:cNvGrpSpPr/>
          <p:nvPr/>
        </p:nvGrpSpPr>
        <p:grpSpPr>
          <a:xfrm>
            <a:off x="4151383" y="1463039"/>
            <a:ext cx="8898246" cy="4294937"/>
            <a:chOff x="1588802" y="1718292"/>
            <a:chExt cx="6876209" cy="36445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98003A-6CE8-9300-3C33-CAC13EC8E24D}"/>
                </a:ext>
              </a:extLst>
            </p:cNvPr>
            <p:cNvSpPr/>
            <p:nvPr/>
          </p:nvSpPr>
          <p:spPr>
            <a:xfrm>
              <a:off x="5995001" y="3353550"/>
              <a:ext cx="1843605" cy="70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Produse de menaj/ ingrijire personala: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      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+15.4</a:t>
              </a:r>
              <a:r>
                <a:rPr kumimoji="0" lang="ro-RO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%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valoare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0318F63-15E3-37F1-542A-18972E3AE30A}"/>
                </a:ext>
              </a:extLst>
            </p:cNvPr>
            <p:cNvGraphicFramePr/>
            <p:nvPr/>
          </p:nvGraphicFramePr>
          <p:xfrm>
            <a:off x="2963073" y="1718292"/>
            <a:ext cx="3135540" cy="2966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35B657-5A72-8D70-F975-F41800FCB7D4}"/>
                </a:ext>
              </a:extLst>
            </p:cNvPr>
            <p:cNvSpPr/>
            <p:nvPr/>
          </p:nvSpPr>
          <p:spPr>
            <a:xfrm>
              <a:off x="1588802" y="2661451"/>
              <a:ext cx="1698484" cy="496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srgbClr val="333333"/>
                  </a:solidFill>
                  <a:latin typeface="Arial" panose="020B0604020202020204"/>
                  <a:cs typeface="Arial"/>
                  <a:sym typeface="Arial"/>
                </a:rPr>
                <a:t>Produse alimentare</a:t>
              </a:r>
              <a:r>
                <a:rPr kumimoji="0" lang="ro-RO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: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+14.3</a:t>
              </a:r>
              <a:r>
                <a:rPr kumimoji="0" lang="ro-RO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%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valoare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90E5D6-7B3D-8AFE-7A4D-322DF0E909BC}"/>
                </a:ext>
              </a:extLst>
            </p:cNvPr>
            <p:cNvSpPr txBox="1"/>
            <p:nvPr/>
          </p:nvSpPr>
          <p:spPr>
            <a:xfrm>
              <a:off x="3971319" y="2961796"/>
              <a:ext cx="1015436" cy="3917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+15.0%</a:t>
              </a:r>
              <a:endPara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1B3B06-4A0D-55FF-777A-E2A2248D7A33}"/>
                </a:ext>
              </a:extLst>
            </p:cNvPr>
            <p:cNvSpPr/>
            <p:nvPr/>
          </p:nvSpPr>
          <p:spPr>
            <a:xfrm>
              <a:off x="4155405" y="4709920"/>
              <a:ext cx="2444953" cy="652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Bauturi alcoolice: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+14.2</a:t>
              </a:r>
              <a:r>
                <a:rPr kumimoji="0" lang="ro-RO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%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</a:t>
              </a:r>
              <a:r>
                <a:rPr lang="en-US" sz="1600" kern="0" dirty="0">
                  <a:solidFill>
                    <a:srgbClr val="000000"/>
                  </a:solidFill>
                  <a:latin typeface="Arial" panose="020B0604020202020204"/>
                  <a:cs typeface="Arial"/>
                  <a:sym typeface="Arial"/>
                </a:rPr>
                <a:t>valoare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BE3B7B-A72B-CCB6-59D4-10A04318F0F9}"/>
                </a:ext>
              </a:extLst>
            </p:cNvPr>
            <p:cNvSpPr/>
            <p:nvPr/>
          </p:nvSpPr>
          <p:spPr>
            <a:xfrm>
              <a:off x="5734561" y="1925632"/>
              <a:ext cx="2730450" cy="496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Bauturi non-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alcoolice</a:t>
              </a:r>
              <a:r>
                <a:rPr kumimoji="0" lang="ro-RO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: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       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+17.6%  valoare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11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5E4B7-A4DE-CEFC-A01C-D56F78CC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4</a:t>
            </a:fld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E57FDA3-49C0-DBCC-B99D-1D9F627E1E70}"/>
              </a:ext>
            </a:extLst>
          </p:cNvPr>
          <p:cNvSpPr txBox="1">
            <a:spLocks/>
          </p:cNvSpPr>
          <p:nvPr/>
        </p:nvSpPr>
        <p:spPr>
          <a:xfrm>
            <a:off x="5444586" y="1270589"/>
            <a:ext cx="5035418" cy="43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kern="0" dirty="0">
                <a:latin typeface="+mj-lt"/>
                <a:ea typeface="Montserrat"/>
                <a:cs typeface="Montserrat"/>
                <a:sym typeface="Montserrat"/>
              </a:rPr>
              <a:t>% Share valoric in total FMCG, Romania YTD 2023</a:t>
            </a:r>
          </a:p>
          <a:p>
            <a:pPr marL="0" indent="0">
              <a:buNone/>
            </a:pPr>
            <a:endParaRPr lang="en-US" sz="1400" dirty="0">
              <a:latin typeface="+mj-lt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E75F7818-5151-B98D-ECC7-C145D75356A6}"/>
              </a:ext>
            </a:extLst>
          </p:cNvPr>
          <p:cNvSpPr txBox="1">
            <a:spLocks/>
          </p:cNvSpPr>
          <p:nvPr/>
        </p:nvSpPr>
        <p:spPr>
          <a:xfrm>
            <a:off x="133607" y="1707131"/>
            <a:ext cx="3926697" cy="240957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Montserrat"/>
              </a:rPr>
              <a:t>Magazinele de tip Discount cresc mai mult de 20% fata de YTD YA</a:t>
            </a:r>
            <a:endParaRPr lang="en-US" dirty="0"/>
          </a:p>
        </p:txBody>
      </p:sp>
      <p:grpSp>
        <p:nvGrpSpPr>
          <p:cNvPr id="10" name="Google Shape;943;p19">
            <a:extLst>
              <a:ext uri="{FF2B5EF4-FFF2-40B4-BE49-F238E27FC236}">
                <a16:creationId xmlns:a16="http://schemas.microsoft.com/office/drawing/2014/main" id="{5E7A482F-4C9C-71AB-9A35-5DFE9661E07B}"/>
              </a:ext>
            </a:extLst>
          </p:cNvPr>
          <p:cNvGrpSpPr/>
          <p:nvPr/>
        </p:nvGrpSpPr>
        <p:grpSpPr>
          <a:xfrm>
            <a:off x="4331921" y="1773747"/>
            <a:ext cx="7143185" cy="4324329"/>
            <a:chOff x="1310061" y="1713398"/>
            <a:chExt cx="6250507" cy="3669494"/>
          </a:xfrm>
        </p:grpSpPr>
        <p:sp>
          <p:nvSpPr>
            <p:cNvPr id="11" name="Google Shape;944;p19">
              <a:extLst>
                <a:ext uri="{FF2B5EF4-FFF2-40B4-BE49-F238E27FC236}">
                  <a16:creationId xmlns:a16="http://schemas.microsoft.com/office/drawing/2014/main" id="{CAA2A211-A12B-316E-F2C3-2AC52723887E}"/>
                </a:ext>
              </a:extLst>
            </p:cNvPr>
            <p:cNvSpPr/>
            <p:nvPr/>
          </p:nvSpPr>
          <p:spPr>
            <a:xfrm>
              <a:off x="5716964" y="2074697"/>
              <a:ext cx="1843604" cy="4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1333" b="1" kern="0" dirty="0">
                  <a:latin typeface="+mj-lt"/>
                  <a:ea typeface="Montserrat"/>
                  <a:cs typeface="Montserrat"/>
                  <a:sym typeface="Montserrat"/>
                </a:rPr>
                <a:t>Hypermarket</a:t>
              </a:r>
              <a:r>
                <a:rPr lang="en-US" sz="1333" kern="0" dirty="0">
                  <a:latin typeface="+mj-lt"/>
                  <a:ea typeface="Montserrat"/>
                  <a:cs typeface="Montserrat"/>
                  <a:sym typeface="Montserrat"/>
                </a:rPr>
                <a:t>	       </a:t>
              </a:r>
              <a:endParaRPr sz="1867" kern="0" dirty="0">
                <a:latin typeface="+mj-lt"/>
                <a:cs typeface="Arial"/>
                <a:sym typeface="Arial"/>
              </a:endParaRPr>
            </a:p>
            <a:p>
              <a:pPr defTabSz="1219170">
                <a:buClr>
                  <a:srgbClr val="000000"/>
                </a:buClr>
                <a:defRPr/>
              </a:pPr>
              <a:r>
                <a:rPr lang="en-US" sz="1467" kern="0" dirty="0">
                  <a:latin typeface="+mj-lt"/>
                  <a:ea typeface="Montserrat"/>
                  <a:cs typeface="Montserrat"/>
                  <a:sym typeface="Montserrat"/>
                </a:rPr>
                <a:t>+10.9% valoare</a:t>
              </a:r>
              <a:endParaRPr sz="1467" kern="0" dirty="0"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graphicFrame>
          <p:nvGraphicFramePr>
            <p:cNvPr id="12" name="Google Shape;945;p19">
              <a:extLst>
                <a:ext uri="{FF2B5EF4-FFF2-40B4-BE49-F238E27FC236}">
                  <a16:creationId xmlns:a16="http://schemas.microsoft.com/office/drawing/2014/main" id="{16957604-0655-16C9-C3AC-60809703EE35}"/>
                </a:ext>
              </a:extLst>
            </p:cNvPr>
            <p:cNvGraphicFramePr/>
            <p:nvPr/>
          </p:nvGraphicFramePr>
          <p:xfrm>
            <a:off x="2748708" y="1713398"/>
            <a:ext cx="3135540" cy="2966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Google Shape;946;p19">
              <a:extLst>
                <a:ext uri="{FF2B5EF4-FFF2-40B4-BE49-F238E27FC236}">
                  <a16:creationId xmlns:a16="http://schemas.microsoft.com/office/drawing/2014/main" id="{172B3806-8167-864B-93C9-1646FDE4AB0A}"/>
                </a:ext>
              </a:extLst>
            </p:cNvPr>
            <p:cNvSpPr/>
            <p:nvPr/>
          </p:nvSpPr>
          <p:spPr>
            <a:xfrm>
              <a:off x="1310061" y="2294745"/>
              <a:ext cx="1698484" cy="4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1333" b="1" kern="0" dirty="0">
                  <a:latin typeface="+mj-lt"/>
                  <a:ea typeface="Montserrat"/>
                  <a:cs typeface="Montserrat"/>
                  <a:sym typeface="Montserrat"/>
                </a:rPr>
                <a:t>Comert traditional</a:t>
              </a:r>
              <a:r>
                <a:rPr lang="en-US" sz="1333" kern="0" dirty="0">
                  <a:latin typeface="+mj-lt"/>
                  <a:ea typeface="Montserrat"/>
                  <a:cs typeface="Montserrat"/>
                  <a:sym typeface="Montserrat"/>
                </a:rPr>
                <a:t>   </a:t>
              </a:r>
              <a:r>
                <a:rPr lang="en-US" sz="1467" kern="0" dirty="0">
                  <a:latin typeface="+mj-lt"/>
                  <a:ea typeface="Montserrat"/>
                  <a:cs typeface="Montserrat"/>
                  <a:sym typeface="Montserrat"/>
                </a:rPr>
                <a:t>+15.2% valoare</a:t>
              </a:r>
              <a:endParaRPr sz="1467" kern="0" dirty="0"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" name="Google Shape;947;p19">
              <a:extLst>
                <a:ext uri="{FF2B5EF4-FFF2-40B4-BE49-F238E27FC236}">
                  <a16:creationId xmlns:a16="http://schemas.microsoft.com/office/drawing/2014/main" id="{BE00D084-9F23-75E5-A6B4-D29A72B19FAC}"/>
                </a:ext>
              </a:extLst>
            </p:cNvPr>
            <p:cNvSpPr/>
            <p:nvPr/>
          </p:nvSpPr>
          <p:spPr>
            <a:xfrm>
              <a:off x="5716965" y="3145781"/>
              <a:ext cx="1439917" cy="4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1333" b="1" kern="0" dirty="0">
                  <a:latin typeface="+mj-lt"/>
                  <a:ea typeface="Montserrat"/>
                  <a:cs typeface="Montserrat"/>
                  <a:sym typeface="Montserrat"/>
                </a:rPr>
                <a:t>Super &gt;400 mp</a:t>
              </a:r>
              <a:r>
                <a:rPr lang="en-US" sz="1333" kern="0" dirty="0">
                  <a:latin typeface="+mj-lt"/>
                  <a:ea typeface="Montserrat"/>
                  <a:cs typeface="Montserrat"/>
                  <a:sym typeface="Montserrat"/>
                </a:rPr>
                <a:t>     </a:t>
              </a:r>
              <a:endParaRPr sz="1867" kern="0" dirty="0">
                <a:latin typeface="+mj-lt"/>
                <a:cs typeface="Arial"/>
                <a:sym typeface="Arial"/>
              </a:endParaRPr>
            </a:p>
            <a:p>
              <a:pPr defTabSz="1219170">
                <a:buClr>
                  <a:srgbClr val="000000"/>
                </a:buClr>
                <a:defRPr/>
              </a:pPr>
              <a:r>
                <a:rPr lang="en-US" sz="1333" kern="0" dirty="0">
                  <a:latin typeface="+mj-lt"/>
                  <a:ea typeface="Montserrat"/>
                  <a:cs typeface="Montserrat"/>
                  <a:sym typeface="Montserrat"/>
                </a:rPr>
                <a:t> +11.6</a:t>
              </a:r>
              <a:r>
                <a:rPr lang="en-US" sz="1467" kern="0" dirty="0">
                  <a:latin typeface="+mj-lt"/>
                  <a:ea typeface="Montserrat"/>
                  <a:cs typeface="Montserrat"/>
                  <a:sym typeface="Montserrat"/>
                </a:rPr>
                <a:t>% valoare</a:t>
              </a:r>
              <a:endParaRPr sz="1467" kern="0" dirty="0"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948;p19">
              <a:extLst>
                <a:ext uri="{FF2B5EF4-FFF2-40B4-BE49-F238E27FC236}">
                  <a16:creationId xmlns:a16="http://schemas.microsoft.com/office/drawing/2014/main" id="{98D89909-8134-2DFE-22F1-7818CA52E07C}"/>
                </a:ext>
              </a:extLst>
            </p:cNvPr>
            <p:cNvSpPr/>
            <p:nvPr/>
          </p:nvSpPr>
          <p:spPr>
            <a:xfrm>
              <a:off x="5185894" y="4387447"/>
              <a:ext cx="1750422" cy="4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1333" b="1" kern="0" dirty="0">
                  <a:latin typeface="+mj-lt"/>
                  <a:ea typeface="Montserrat"/>
                  <a:cs typeface="Montserrat"/>
                  <a:sym typeface="Montserrat"/>
                </a:rPr>
                <a:t>Mini &lt;400 mp</a:t>
              </a:r>
              <a:endParaRPr sz="1333" kern="0" dirty="0">
                <a:latin typeface="+mj-lt"/>
                <a:ea typeface="Montserrat"/>
                <a:cs typeface="Montserrat"/>
                <a:sym typeface="Montserrat"/>
              </a:endParaRPr>
            </a:p>
            <a:p>
              <a:pPr defTabSz="1219170">
                <a:buClr>
                  <a:srgbClr val="000000"/>
                </a:buClr>
                <a:defRPr/>
              </a:pPr>
              <a:r>
                <a:rPr lang="en-US" sz="1467" kern="0" dirty="0">
                  <a:latin typeface="+mj-lt"/>
                  <a:ea typeface="Montserrat"/>
                  <a:cs typeface="Montserrat"/>
                  <a:sym typeface="Montserrat"/>
                </a:rPr>
                <a:t>+16.4% valoare</a:t>
              </a:r>
              <a:endParaRPr sz="1467" kern="0" dirty="0"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950;p19">
              <a:extLst>
                <a:ext uri="{FF2B5EF4-FFF2-40B4-BE49-F238E27FC236}">
                  <a16:creationId xmlns:a16="http://schemas.microsoft.com/office/drawing/2014/main" id="{1AA66227-0D98-8902-A262-AB2E7449AC59}"/>
                </a:ext>
              </a:extLst>
            </p:cNvPr>
            <p:cNvSpPr txBox="1"/>
            <p:nvPr/>
          </p:nvSpPr>
          <p:spPr>
            <a:xfrm>
              <a:off x="3713583" y="2987905"/>
              <a:ext cx="1205788" cy="417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+mj-lt"/>
                  <a:ea typeface="Montserrat"/>
                  <a:cs typeface="Montserrat"/>
                  <a:sym typeface="Montserrat"/>
                </a:rPr>
                <a:t>+15.0%</a:t>
              </a:r>
              <a:endParaRPr sz="2400" b="1" kern="0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" name="Google Shape;951;p19">
              <a:extLst>
                <a:ext uri="{FF2B5EF4-FFF2-40B4-BE49-F238E27FC236}">
                  <a16:creationId xmlns:a16="http://schemas.microsoft.com/office/drawing/2014/main" id="{1C398971-8DA6-CA3E-FBBB-EC4DA31782BB}"/>
                </a:ext>
              </a:extLst>
            </p:cNvPr>
            <p:cNvSpPr/>
            <p:nvPr/>
          </p:nvSpPr>
          <p:spPr>
            <a:xfrm>
              <a:off x="3520458" y="4738773"/>
              <a:ext cx="1409918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1333" b="1" kern="0" dirty="0">
                  <a:latin typeface="+mj-lt"/>
                  <a:ea typeface="Montserrat"/>
                  <a:cs typeface="Montserrat"/>
                  <a:sym typeface="Montserrat"/>
                </a:rPr>
                <a:t>Discounteri</a:t>
              </a:r>
              <a:endParaRPr sz="1867" kern="0" dirty="0">
                <a:latin typeface="+mj-lt"/>
                <a:cs typeface="Arial"/>
                <a:sym typeface="Arial"/>
              </a:endParaRPr>
            </a:p>
            <a:p>
              <a:pPr defTabSz="1219170">
                <a:buClr>
                  <a:srgbClr val="000000"/>
                </a:buClr>
                <a:defRPr/>
              </a:pPr>
              <a:r>
                <a:rPr lang="en-US" sz="1467" kern="0" dirty="0">
                  <a:latin typeface="+mj-lt"/>
                  <a:ea typeface="Montserrat"/>
                  <a:cs typeface="Montserrat"/>
                  <a:sym typeface="Montserrat"/>
                </a:rPr>
                <a:t>+20.8% valoare</a:t>
              </a:r>
              <a:endParaRPr sz="1467" kern="0" dirty="0">
                <a:latin typeface="+mj-lt"/>
                <a:ea typeface="Montserrat"/>
                <a:cs typeface="Montserrat"/>
                <a:sym typeface="Montserrat"/>
              </a:endParaRPr>
            </a:p>
            <a:p>
              <a:pPr defTabSz="1219170">
                <a:buClr>
                  <a:srgbClr val="000000"/>
                </a:buClr>
                <a:defRPr/>
              </a:pPr>
              <a:endParaRPr sz="1333" kern="0" dirty="0">
                <a:latin typeface="+mj-l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952;p19">
              <a:extLst>
                <a:ext uri="{FF2B5EF4-FFF2-40B4-BE49-F238E27FC236}">
                  <a16:creationId xmlns:a16="http://schemas.microsoft.com/office/drawing/2014/main" id="{0637FC19-5619-16AE-BA8E-C3B74C6C681D}"/>
                </a:ext>
              </a:extLst>
            </p:cNvPr>
            <p:cNvSpPr/>
            <p:nvPr/>
          </p:nvSpPr>
          <p:spPr>
            <a:xfrm>
              <a:off x="1401038" y="3872740"/>
              <a:ext cx="2289688" cy="47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1333" b="1" kern="0" dirty="0">
                  <a:latin typeface="+mj-lt"/>
                  <a:ea typeface="Montserrat"/>
                  <a:cs typeface="Montserrat"/>
                  <a:sym typeface="Montserrat"/>
                </a:rPr>
                <a:t>Benzinarii</a:t>
              </a:r>
              <a:endParaRPr lang="en-US" sz="1867" kern="0" dirty="0">
                <a:latin typeface="+mj-lt"/>
                <a:cs typeface="Arial"/>
                <a:sym typeface="Arial"/>
              </a:endParaRPr>
            </a:p>
            <a:p>
              <a:pPr defTabSz="1219170">
                <a:buClr>
                  <a:srgbClr val="000000"/>
                </a:buClr>
                <a:defRPr/>
              </a:pPr>
              <a:r>
                <a:rPr lang="en-US" sz="1467" kern="0" dirty="0">
                  <a:latin typeface="+mj-lt"/>
                  <a:ea typeface="Montserrat"/>
                  <a:cs typeface="Montserrat"/>
                  <a:sym typeface="Montserrat"/>
                </a:rPr>
                <a:t>+16.7% valoare</a:t>
              </a:r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5B2C640-DE58-3373-0F98-6D3327B5D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6518" y="6382947"/>
            <a:ext cx="7595265" cy="365125"/>
          </a:xfrm>
        </p:spPr>
        <p:txBody>
          <a:bodyPr/>
          <a:lstStyle/>
          <a:p>
            <a:r>
              <a:rPr lang="en-US" dirty="0"/>
              <a:t>Source: Nielsen Retail Audit, up to Q4 2023</a:t>
            </a:r>
          </a:p>
        </p:txBody>
      </p:sp>
    </p:spTree>
    <p:extLst>
      <p:ext uri="{BB962C8B-B14F-4D97-AF65-F5344CB8AC3E}">
        <p14:creationId xmlns:p14="http://schemas.microsoft.com/office/powerpoint/2010/main" val="148186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4686B-28C1-00EC-B906-AEB6221E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B33BF57-12EE-C008-C072-8A285E75246E}"/>
              </a:ext>
            </a:extLst>
          </p:cNvPr>
          <p:cNvSpPr txBox="1">
            <a:spLocks/>
          </p:cNvSpPr>
          <p:nvPr/>
        </p:nvSpPr>
        <p:spPr>
          <a:xfrm>
            <a:off x="177616" y="499118"/>
            <a:ext cx="11582400" cy="39735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Dupa ce a atins un varf istoric in Q3 23, E-comm isi incetineste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/>
              </a:rPr>
              <a:t>cresterea</a:t>
            </a: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 in Q4, similar cu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/>
              </a:rPr>
              <a:t>alte</a:t>
            </a: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 canale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4AE551-187C-33A9-5CAA-258A25601A8D}"/>
              </a:ext>
            </a:extLst>
          </p:cNvPr>
          <p:cNvSpPr txBox="1">
            <a:spLocks/>
          </p:cNvSpPr>
          <p:nvPr/>
        </p:nvSpPr>
        <p:spPr>
          <a:xfrm>
            <a:off x="177617" y="6176762"/>
            <a:ext cx="11582399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Nielsen Retail Audit, FMCG value change vs YA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-12701" y="1016000"/>
          <a:ext cx="12217402" cy="490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813590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363</Words>
  <Application>Microsoft Office PowerPoint</Application>
  <PresentationFormat>Widescreen</PresentationFormat>
  <Paragraphs>85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Georgia</vt:lpstr>
      <vt:lpstr>System Font Regular</vt:lpstr>
      <vt:lpstr>Content</vt:lpstr>
      <vt:lpstr>Volumele se opresc din scadere in Q4 2023, media inflatiei din FMCG reducandu-se la 8,4</vt:lpstr>
      <vt:lpstr>PowerPoint Presentation</vt:lpstr>
      <vt:lpstr> Toate industriile cresc valoric, bauturile non-alcoolice si produsele de menaj/ ingrijire crescand peste medie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Volumele se opresc din scadere in Q4 2023, media inflatiei din FMCG reducandu-se la 8,4</dc:title>
  <dc:creator>Ana Ioan</dc:creator>
  <cp:lastModifiedBy>Cristina Osiescu</cp:lastModifiedBy>
  <cp:revision>3</cp:revision>
  <dcterms:created xsi:type="dcterms:W3CDTF">2024-02-21T07:23:14Z</dcterms:created>
  <dcterms:modified xsi:type="dcterms:W3CDTF">2024-02-21T12:36:45Z</dcterms:modified>
</cp:coreProperties>
</file>